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81" autoAdjust="0"/>
    <p:restoredTop sz="94660"/>
  </p:normalViewPr>
  <p:slideViewPr>
    <p:cSldViewPr snapToGrid="0">
      <p:cViewPr varScale="1">
        <p:scale>
          <a:sx n="94" d="100"/>
          <a:sy n="94" d="100"/>
        </p:scale>
        <p:origin x="192"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0AA14-5B67-42DE-8462-851CB4C9AC6C}" type="datetimeFigureOut">
              <a:rPr lang="fr-CH" smtClean="0"/>
              <a:t>11.04.2016</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7E03C-025B-46B8-A872-830EE9D6A3F9}" type="slidenum">
              <a:rPr lang="fr-CH" smtClean="0"/>
              <a:t>‹#›</a:t>
            </a:fld>
            <a:endParaRPr lang="fr-CH"/>
          </a:p>
        </p:txBody>
      </p:sp>
    </p:spTree>
    <p:extLst>
      <p:ext uri="{BB962C8B-B14F-4D97-AF65-F5344CB8AC3E}">
        <p14:creationId xmlns:p14="http://schemas.microsoft.com/office/powerpoint/2010/main" val="419161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84AA9-78B3-E141-BC76-C6A3D59239B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8975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84AA9-78B3-E141-BC76-C6A3D59239B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9092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Until the mid 1990’s the only option for rights holders</a:t>
            </a:r>
            <a:r>
              <a:rPr lang="en-GB" baseline="0" dirty="0" smtClean="0"/>
              <a:t> such as the FEI was to sell their product to the terrestrial broadcasters, many of whom were state broadcasters and who through the EBU in Europe and similar groupings elsewhere were able to keep prices down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Then with ESPN in America and Sky Sports in Europe rights holders had more options.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And the arrival</a:t>
            </a:r>
            <a:r>
              <a:rPr lang="en-GB" baseline="0" dirty="0" smtClean="0"/>
              <a:t> of Social Media gave rights holders another option</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Hand in hand with technology</a:t>
            </a:r>
            <a:r>
              <a:rPr lang="en-GB" baseline="0" dirty="0" smtClean="0"/>
              <a:t> that made social media possible came the arrival of streaming on platforms like FEITV and Sky Go or Sling</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DF84AA9-78B3-E141-BC76-C6A3D59239B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2604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84AA9-78B3-E141-BC76-C6A3D59239B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9032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84AA9-78B3-E141-BC76-C6A3D59239B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0175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There are several sports or</a:t>
            </a:r>
            <a:r>
              <a:rPr lang="en-GB" baseline="0" dirty="0" smtClean="0"/>
              <a:t> federations that have gained massively from the options I have just mentioned. But they have all had to make changes to their rules and regulations and to understand that broadcasters need to be treated as partners and not just pay masters.</a:t>
            </a:r>
            <a:endParaRPr lang="en-US" dirty="0" smtClean="0"/>
          </a:p>
          <a:p>
            <a:endParaRPr lang="en-US" dirty="0"/>
          </a:p>
        </p:txBody>
      </p:sp>
      <p:sp>
        <p:nvSpPr>
          <p:cNvPr id="4" name="Slide Number Placeholder 3"/>
          <p:cNvSpPr>
            <a:spLocks noGrp="1"/>
          </p:cNvSpPr>
          <p:nvPr>
            <p:ph type="sldNum" sz="quarter" idx="10"/>
          </p:nvPr>
        </p:nvSpPr>
        <p:spPr/>
        <p:txBody>
          <a:bodyPr/>
          <a:lstStyle/>
          <a:p>
            <a:fld id="{DDF84AA9-78B3-E141-BC76-C6A3D59239B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990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MLS realised</a:t>
            </a:r>
            <a:r>
              <a:rPr lang="en-GB" baseline="0" dirty="0" smtClean="0"/>
              <a:t> that a schedule had to be agreed months in advance and could not be changed. Until then broadcasters had not been sure that an event would happen on the day and at the time stated. They </a:t>
            </a:r>
            <a:r>
              <a:rPr lang="en-GB" baseline="0" dirty="0" err="1" smtClean="0"/>
              <a:t>reorgansied</a:t>
            </a:r>
            <a:r>
              <a:rPr lang="en-GB" baseline="0" dirty="0" smtClean="0"/>
              <a:t> their league system so that instead of confusing systems that were hard to follow it was now easy to see how a team would qualify for the play offs. In FEI terms it is  similar to the discussion about the Nations Cup. It is confusing for viewers to watch a round and be told it doesn’t matter what happens this round will not be counted. Sport CANNOT ever be irrelevant. Through the international </a:t>
            </a:r>
            <a:r>
              <a:rPr lang="en-GB" baseline="0" dirty="0" err="1" smtClean="0"/>
              <a:t>highlghts</a:t>
            </a:r>
            <a:r>
              <a:rPr lang="en-GB" baseline="0" dirty="0" smtClean="0"/>
              <a:t> programme we ensured that viewers did not just see an American </a:t>
            </a:r>
            <a:r>
              <a:rPr lang="en-GB" baseline="0" dirty="0" err="1" smtClean="0"/>
              <a:t>viewpoint..something</a:t>
            </a:r>
            <a:r>
              <a:rPr lang="en-GB" baseline="0" dirty="0" smtClean="0"/>
              <a:t> we try to do with Equestrian World for the FEI. MLS listened to broadcasters about what works and what does not work. In FEI terms there may be a discussion to be had about Dressage for instance. The broadcasters say 8 minutes is too long for a </a:t>
            </a:r>
            <a:r>
              <a:rPr lang="en-GB" baseline="0" dirty="0" err="1" smtClean="0"/>
              <a:t>display..Gymnastics</a:t>
            </a:r>
            <a:r>
              <a:rPr lang="en-GB" baseline="0" dirty="0" smtClean="0"/>
              <a:t> has roughly 2 minutes of display. Figure Skating 3 </a:t>
            </a:r>
            <a:r>
              <a:rPr lang="en-GB" baseline="0" dirty="0" err="1" smtClean="0"/>
              <a:t>minutes..Synchronised</a:t>
            </a:r>
            <a:r>
              <a:rPr lang="en-GB" baseline="0" dirty="0" smtClean="0"/>
              <a:t> </a:t>
            </a:r>
            <a:r>
              <a:rPr lang="en-GB" baseline="0" dirty="0" err="1" smtClean="0"/>
              <a:t>swiiming</a:t>
            </a:r>
            <a:r>
              <a:rPr lang="en-GB" baseline="0" dirty="0" smtClean="0"/>
              <a:t> is 2 minutes. Is their an argument Dressage should be shortened? Or maybe the FEI do what Cricket has done and keep the 5 day format but introduce the 20/20 format which last 3 hours. It is not a coincidence that Rugby 7’s is in the </a:t>
            </a:r>
            <a:r>
              <a:rPr lang="en-GB" baseline="0" dirty="0" err="1" smtClean="0"/>
              <a:t>Olympicsd</a:t>
            </a:r>
            <a:r>
              <a:rPr lang="en-GB" baseline="0" dirty="0" smtClean="0"/>
              <a:t> but 15 man Rugby is </a:t>
            </a:r>
            <a:r>
              <a:rPr lang="en-GB" baseline="0" dirty="0" err="1" smtClean="0"/>
              <a:t>not.The</a:t>
            </a:r>
            <a:r>
              <a:rPr lang="en-GB" baseline="0" dirty="0" smtClean="0"/>
              <a:t> future of this sport is with the 15-30 year old group. The FEI MUST attract and keep this </a:t>
            </a:r>
            <a:r>
              <a:rPr lang="en-GB" baseline="0" dirty="0" err="1" smtClean="0"/>
              <a:t>audience..it</a:t>
            </a:r>
            <a:r>
              <a:rPr lang="en-GB" baseline="0" dirty="0" smtClean="0"/>
              <a:t> is your future. In this digital age where no one watches anything for more than 2 minutes (You Tube stats) then 8 minutes may be too long.</a:t>
            </a:r>
            <a:endParaRPr lang="en-US" dirty="0" smtClean="0"/>
          </a:p>
          <a:p>
            <a:endParaRPr lang="en-US" dirty="0"/>
          </a:p>
        </p:txBody>
      </p:sp>
      <p:sp>
        <p:nvSpPr>
          <p:cNvPr id="4" name="Slide Number Placeholder 3"/>
          <p:cNvSpPr>
            <a:spLocks noGrp="1"/>
          </p:cNvSpPr>
          <p:nvPr>
            <p:ph type="sldNum" sz="quarter" idx="10"/>
          </p:nvPr>
        </p:nvSpPr>
        <p:spPr/>
        <p:txBody>
          <a:bodyPr/>
          <a:lstStyle/>
          <a:p>
            <a:fld id="{DDF84AA9-78B3-E141-BC76-C6A3D59239B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8547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MLS came up with a standard international offering, whether in Madrid or Mexico, London or Los Angeles the viewer watching an FEI product would be comfortable he or she knows this IS an FEI product because wherever it is in the world it follows a pattern. This</a:t>
            </a:r>
            <a:r>
              <a:rPr lang="en-GB" baseline="0" dirty="0" smtClean="0"/>
              <a:t> is the same in many sports such as Basketball. The FEI graphics and information system is also not standard. Sometimes the viewer is given almost no information about the horse and rider. In addition as the FEI representative IMG often has to fight and plead for interviews. The MLS made sure that any team that took part HAD to offer up the manager and two players for post match interview. Maybe the FEI should consider similar rules? Finally MLS is open to new ideas and technologies that make the sport more attractive to viewers. IMG and all broadcasters understand that safety is the first thing we should worry about, but if we can now put a live camera on a jockey on a horse race over big fences (which we can) should we not be considering what the FEI would allow for Equestrian sport?</a:t>
            </a:r>
            <a:endParaRPr lang="en-US" dirty="0" smtClean="0"/>
          </a:p>
          <a:p>
            <a:endParaRPr lang="en-US" dirty="0"/>
          </a:p>
        </p:txBody>
      </p:sp>
      <p:sp>
        <p:nvSpPr>
          <p:cNvPr id="4" name="Slide Number Placeholder 3"/>
          <p:cNvSpPr>
            <a:spLocks noGrp="1"/>
          </p:cNvSpPr>
          <p:nvPr>
            <p:ph type="sldNum" sz="quarter" idx="10"/>
          </p:nvPr>
        </p:nvSpPr>
        <p:spPr/>
        <p:txBody>
          <a:bodyPr/>
          <a:lstStyle/>
          <a:p>
            <a:fld id="{DDF84AA9-78B3-E141-BC76-C6A3D59239B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0689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84AA9-78B3-E141-BC76-C6A3D59239B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68603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84AA9-78B3-E141-BC76-C6A3D59239B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3950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CH"/>
          </a:p>
        </p:txBody>
      </p:sp>
      <p:sp>
        <p:nvSpPr>
          <p:cNvPr id="4" name="Date Placeholder 3"/>
          <p:cNvSpPr>
            <a:spLocks noGrp="1"/>
          </p:cNvSpPr>
          <p:nvPr>
            <p:ph type="dt" sz="half" idx="10"/>
          </p:nvPr>
        </p:nvSpPr>
        <p:spPr/>
        <p:txBody>
          <a:bodyPr/>
          <a:lstStyle/>
          <a:p>
            <a:fld id="{E33DB4ED-2309-41AA-BBAA-8D0570DF86E6}" type="datetimeFigureOut">
              <a:rPr lang="fr-CH" smtClean="0"/>
              <a:t>11.04.2016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1EEC0502-C55C-4DA2-8472-7F9B95995F3B}" type="slidenum">
              <a:rPr lang="fr-CH" smtClean="0"/>
              <a:t>‹#›</a:t>
            </a:fld>
            <a:endParaRPr lang="fr-CH"/>
          </a:p>
        </p:txBody>
      </p:sp>
    </p:spTree>
    <p:extLst>
      <p:ext uri="{BB962C8B-B14F-4D97-AF65-F5344CB8AC3E}">
        <p14:creationId xmlns:p14="http://schemas.microsoft.com/office/powerpoint/2010/main" val="381190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E33DB4ED-2309-41AA-BBAA-8D0570DF86E6}" type="datetimeFigureOut">
              <a:rPr lang="fr-CH" smtClean="0"/>
              <a:t>11.04.2016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1EEC0502-C55C-4DA2-8472-7F9B95995F3B}" type="slidenum">
              <a:rPr lang="fr-CH" smtClean="0"/>
              <a:t>‹#›</a:t>
            </a:fld>
            <a:endParaRPr lang="fr-CH"/>
          </a:p>
        </p:txBody>
      </p:sp>
    </p:spTree>
    <p:extLst>
      <p:ext uri="{BB962C8B-B14F-4D97-AF65-F5344CB8AC3E}">
        <p14:creationId xmlns:p14="http://schemas.microsoft.com/office/powerpoint/2010/main" val="332898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E33DB4ED-2309-41AA-BBAA-8D0570DF86E6}" type="datetimeFigureOut">
              <a:rPr lang="fr-CH" smtClean="0"/>
              <a:t>11.04.2016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1EEC0502-C55C-4DA2-8472-7F9B95995F3B}" type="slidenum">
              <a:rPr lang="fr-CH" smtClean="0"/>
              <a:t>‹#›</a:t>
            </a:fld>
            <a:endParaRPr lang="fr-CH"/>
          </a:p>
        </p:txBody>
      </p:sp>
    </p:spTree>
    <p:extLst>
      <p:ext uri="{BB962C8B-B14F-4D97-AF65-F5344CB8AC3E}">
        <p14:creationId xmlns:p14="http://schemas.microsoft.com/office/powerpoint/2010/main" val="1150595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1" name="Content Placeholder 1"/>
          <p:cNvSpPr>
            <a:spLocks noGrp="1"/>
          </p:cNvSpPr>
          <p:nvPr>
            <p:ph idx="1"/>
          </p:nvPr>
        </p:nvSpPr>
        <p:spPr>
          <a:xfrm>
            <a:off x="662518" y="1600201"/>
            <a:ext cx="10866965" cy="4525963"/>
          </a:xfrm>
        </p:spPr>
        <p:txBody>
          <a:bodyPr/>
          <a:lstStyle/>
          <a:p>
            <a:endParaRPr lang="en-US" dirty="0"/>
          </a:p>
        </p:txBody>
      </p:sp>
      <p:sp>
        <p:nvSpPr>
          <p:cNvPr id="22" name="Title 2"/>
          <p:cNvSpPr>
            <a:spLocks noGrp="1"/>
          </p:cNvSpPr>
          <p:nvPr>
            <p:ph type="ctrTitle"/>
          </p:nvPr>
        </p:nvSpPr>
        <p:spPr>
          <a:xfrm>
            <a:off x="6006626" y="352289"/>
            <a:ext cx="5542367" cy="426452"/>
          </a:xfrm>
        </p:spPr>
        <p:txBody>
          <a:bodyPr>
            <a:noAutofit/>
          </a:bodyPr>
          <a:lstStyle>
            <a:lvl1pPr algn="r">
              <a:defRPr sz="2933"/>
            </a:lvl1pPr>
          </a:lstStyle>
          <a:p>
            <a:endParaRPr lang="en-US" dirty="0">
              <a:solidFill>
                <a:srgbClr val="5B0E6C"/>
              </a:solidFill>
            </a:endParaRPr>
          </a:p>
        </p:txBody>
      </p:sp>
      <p:sp>
        <p:nvSpPr>
          <p:cNvPr id="23" name="Title 2"/>
          <p:cNvSpPr txBox="1">
            <a:spLocks/>
          </p:cNvSpPr>
          <p:nvPr userDrawn="1"/>
        </p:nvSpPr>
        <p:spPr>
          <a:xfrm>
            <a:off x="541408" y="6571542"/>
            <a:ext cx="5542367" cy="224793"/>
          </a:xfrm>
          <a:prstGeom prst="rect">
            <a:avLst/>
          </a:prstGeom>
        </p:spPr>
        <p:txBody>
          <a:bodyPr vert="horz" lIns="121920" tIns="0" rIns="0" bIns="0" rtlCol="0" anchor="ctr">
            <a:normAutofit fontScale="97500"/>
          </a:bodyPr>
          <a:lstStyle>
            <a:lvl1pPr algn="r" defTabSz="457200" rtl="0" eaLnBrk="1" latinLnBrk="0" hangingPunct="1">
              <a:spcBef>
                <a:spcPct val="0"/>
              </a:spcBef>
              <a:buNone/>
              <a:defRPr sz="2400" b="0" i="0" kern="1200">
                <a:solidFill>
                  <a:srgbClr val="ED821D"/>
                </a:solidFill>
                <a:latin typeface="+mj-lt"/>
                <a:ea typeface="+mj-ea"/>
                <a:cs typeface="Bliss-Bold"/>
              </a:defRPr>
            </a:lvl1pPr>
          </a:lstStyle>
          <a:p>
            <a:pPr algn="l"/>
            <a:r>
              <a:rPr lang="en-US" sz="1067" dirty="0" smtClean="0">
                <a:solidFill>
                  <a:srgbClr val="FFFFFF"/>
                </a:solidFill>
              </a:rPr>
              <a:t>Sport Forum, 27-28 April 2015, IMD Lausanne</a:t>
            </a:r>
            <a:endParaRPr lang="en-US" sz="1067" dirty="0">
              <a:solidFill>
                <a:srgbClr val="FFFFFF"/>
              </a:solidFill>
            </a:endParaRPr>
          </a:p>
        </p:txBody>
      </p:sp>
    </p:spTree>
    <p:extLst>
      <p:ext uri="{BB962C8B-B14F-4D97-AF65-F5344CB8AC3E}">
        <p14:creationId xmlns:p14="http://schemas.microsoft.com/office/powerpoint/2010/main" val="28326736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E33DB4ED-2309-41AA-BBAA-8D0570DF86E6}" type="datetimeFigureOut">
              <a:rPr lang="fr-CH" smtClean="0"/>
              <a:t>11.04.2016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1EEC0502-C55C-4DA2-8472-7F9B95995F3B}" type="slidenum">
              <a:rPr lang="fr-CH" smtClean="0"/>
              <a:t>‹#›</a:t>
            </a:fld>
            <a:endParaRPr lang="fr-CH"/>
          </a:p>
        </p:txBody>
      </p:sp>
    </p:spTree>
    <p:extLst>
      <p:ext uri="{BB962C8B-B14F-4D97-AF65-F5344CB8AC3E}">
        <p14:creationId xmlns:p14="http://schemas.microsoft.com/office/powerpoint/2010/main" val="95737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DB4ED-2309-41AA-BBAA-8D0570DF86E6}" type="datetimeFigureOut">
              <a:rPr lang="fr-CH" smtClean="0"/>
              <a:t>11.04.2016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1EEC0502-C55C-4DA2-8472-7F9B95995F3B}" type="slidenum">
              <a:rPr lang="fr-CH" smtClean="0"/>
              <a:t>‹#›</a:t>
            </a:fld>
            <a:endParaRPr lang="fr-CH"/>
          </a:p>
        </p:txBody>
      </p:sp>
    </p:spTree>
    <p:extLst>
      <p:ext uri="{BB962C8B-B14F-4D97-AF65-F5344CB8AC3E}">
        <p14:creationId xmlns:p14="http://schemas.microsoft.com/office/powerpoint/2010/main" val="285622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Date Placeholder 4"/>
          <p:cNvSpPr>
            <a:spLocks noGrp="1"/>
          </p:cNvSpPr>
          <p:nvPr>
            <p:ph type="dt" sz="half" idx="10"/>
          </p:nvPr>
        </p:nvSpPr>
        <p:spPr/>
        <p:txBody>
          <a:bodyPr/>
          <a:lstStyle/>
          <a:p>
            <a:fld id="{E33DB4ED-2309-41AA-BBAA-8D0570DF86E6}" type="datetimeFigureOut">
              <a:rPr lang="fr-CH" smtClean="0"/>
              <a:t>11.04.2016</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1EEC0502-C55C-4DA2-8472-7F9B95995F3B}" type="slidenum">
              <a:rPr lang="fr-CH" smtClean="0"/>
              <a:t>‹#›</a:t>
            </a:fld>
            <a:endParaRPr lang="fr-CH"/>
          </a:p>
        </p:txBody>
      </p:sp>
    </p:spTree>
    <p:extLst>
      <p:ext uri="{BB962C8B-B14F-4D97-AF65-F5344CB8AC3E}">
        <p14:creationId xmlns:p14="http://schemas.microsoft.com/office/powerpoint/2010/main" val="404701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Date Placeholder 6"/>
          <p:cNvSpPr>
            <a:spLocks noGrp="1"/>
          </p:cNvSpPr>
          <p:nvPr>
            <p:ph type="dt" sz="half" idx="10"/>
          </p:nvPr>
        </p:nvSpPr>
        <p:spPr/>
        <p:txBody>
          <a:bodyPr/>
          <a:lstStyle/>
          <a:p>
            <a:fld id="{E33DB4ED-2309-41AA-BBAA-8D0570DF86E6}" type="datetimeFigureOut">
              <a:rPr lang="fr-CH" smtClean="0"/>
              <a:t>11.04.2016</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1EEC0502-C55C-4DA2-8472-7F9B95995F3B}" type="slidenum">
              <a:rPr lang="fr-CH" smtClean="0"/>
              <a:t>‹#›</a:t>
            </a:fld>
            <a:endParaRPr lang="fr-CH"/>
          </a:p>
        </p:txBody>
      </p:sp>
    </p:spTree>
    <p:extLst>
      <p:ext uri="{BB962C8B-B14F-4D97-AF65-F5344CB8AC3E}">
        <p14:creationId xmlns:p14="http://schemas.microsoft.com/office/powerpoint/2010/main" val="334894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Date Placeholder 2"/>
          <p:cNvSpPr>
            <a:spLocks noGrp="1"/>
          </p:cNvSpPr>
          <p:nvPr>
            <p:ph type="dt" sz="half" idx="10"/>
          </p:nvPr>
        </p:nvSpPr>
        <p:spPr/>
        <p:txBody>
          <a:bodyPr/>
          <a:lstStyle/>
          <a:p>
            <a:fld id="{E33DB4ED-2309-41AA-BBAA-8D0570DF86E6}" type="datetimeFigureOut">
              <a:rPr lang="fr-CH" smtClean="0"/>
              <a:t>11.04.2016</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1EEC0502-C55C-4DA2-8472-7F9B95995F3B}" type="slidenum">
              <a:rPr lang="fr-CH" smtClean="0"/>
              <a:t>‹#›</a:t>
            </a:fld>
            <a:endParaRPr lang="fr-CH"/>
          </a:p>
        </p:txBody>
      </p:sp>
    </p:spTree>
    <p:extLst>
      <p:ext uri="{BB962C8B-B14F-4D97-AF65-F5344CB8AC3E}">
        <p14:creationId xmlns:p14="http://schemas.microsoft.com/office/powerpoint/2010/main" val="297559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DB4ED-2309-41AA-BBAA-8D0570DF86E6}" type="datetimeFigureOut">
              <a:rPr lang="fr-CH" smtClean="0"/>
              <a:t>11.04.2016</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1EEC0502-C55C-4DA2-8472-7F9B95995F3B}" type="slidenum">
              <a:rPr lang="fr-CH" smtClean="0"/>
              <a:t>‹#›</a:t>
            </a:fld>
            <a:endParaRPr lang="fr-CH"/>
          </a:p>
        </p:txBody>
      </p:sp>
    </p:spTree>
    <p:extLst>
      <p:ext uri="{BB962C8B-B14F-4D97-AF65-F5344CB8AC3E}">
        <p14:creationId xmlns:p14="http://schemas.microsoft.com/office/powerpoint/2010/main" val="242065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DB4ED-2309-41AA-BBAA-8D0570DF86E6}" type="datetimeFigureOut">
              <a:rPr lang="fr-CH" smtClean="0"/>
              <a:t>11.04.2016</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1EEC0502-C55C-4DA2-8472-7F9B95995F3B}" type="slidenum">
              <a:rPr lang="fr-CH" smtClean="0"/>
              <a:t>‹#›</a:t>
            </a:fld>
            <a:endParaRPr lang="fr-CH"/>
          </a:p>
        </p:txBody>
      </p:sp>
    </p:spTree>
    <p:extLst>
      <p:ext uri="{BB962C8B-B14F-4D97-AF65-F5344CB8AC3E}">
        <p14:creationId xmlns:p14="http://schemas.microsoft.com/office/powerpoint/2010/main" val="241229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DB4ED-2309-41AA-BBAA-8D0570DF86E6}" type="datetimeFigureOut">
              <a:rPr lang="fr-CH" smtClean="0"/>
              <a:t>11.04.2016</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1EEC0502-C55C-4DA2-8472-7F9B95995F3B}" type="slidenum">
              <a:rPr lang="fr-CH" smtClean="0"/>
              <a:t>‹#›</a:t>
            </a:fld>
            <a:endParaRPr lang="fr-CH"/>
          </a:p>
        </p:txBody>
      </p:sp>
    </p:spTree>
    <p:extLst>
      <p:ext uri="{BB962C8B-B14F-4D97-AF65-F5344CB8AC3E}">
        <p14:creationId xmlns:p14="http://schemas.microsoft.com/office/powerpoint/2010/main" val="337139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B4ED-2309-41AA-BBAA-8D0570DF86E6}" type="datetimeFigureOut">
              <a:rPr lang="fr-CH" smtClean="0"/>
              <a:t>11.04.2016</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C0502-C55C-4DA2-8472-7F9B95995F3B}" type="slidenum">
              <a:rPr lang="fr-CH" smtClean="0"/>
              <a:t>‹#›</a:t>
            </a:fld>
            <a:endParaRPr lang="fr-CH"/>
          </a:p>
        </p:txBody>
      </p:sp>
    </p:spTree>
    <p:extLst>
      <p:ext uri="{BB962C8B-B14F-4D97-AF65-F5344CB8AC3E}">
        <p14:creationId xmlns:p14="http://schemas.microsoft.com/office/powerpoint/2010/main" val="56268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r-CH"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CH" dirty="0" smtClean="0"/>
              <a:t>Click to edit Master text styles</a:t>
            </a:r>
          </a:p>
          <a:p>
            <a:pPr lvl="1"/>
            <a:r>
              <a:rPr lang="fr-CH" dirty="0" smtClean="0"/>
              <a:t>Second level</a:t>
            </a:r>
          </a:p>
          <a:p>
            <a:pPr lvl="2"/>
            <a:r>
              <a:rPr lang="fr-CH" dirty="0" smtClean="0"/>
              <a:t>Third level</a:t>
            </a:r>
          </a:p>
          <a:p>
            <a:pPr lvl="3"/>
            <a:r>
              <a:rPr lang="fr-CH" dirty="0" smtClean="0"/>
              <a:t>Fourth level</a:t>
            </a:r>
          </a:p>
          <a:p>
            <a:pPr lvl="4"/>
            <a:r>
              <a:rPr lang="fr-CH"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ECCB305B-C3A4-B044-AD1B-34F9A52C4B50}" type="datetimeFigureOut">
              <a:rPr lang="en-US" smtClean="0">
                <a:solidFill>
                  <a:prstClr val="black">
                    <a:tint val="75000"/>
                  </a:prstClr>
                </a:solidFill>
              </a:rPr>
              <a:pPr defTabSz="609585"/>
              <a:t>4/11/2016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46B1D87C-3D4B-A642-B64B-E98AB4897012}"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252554281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2016_PPT_cov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9" y="0"/>
            <a:ext cx="12181172" cy="6858000"/>
          </a:xfrm>
          <a:prstGeom prst="rect">
            <a:avLst/>
          </a:prstGeom>
        </p:spPr>
      </p:pic>
      <p:sp>
        <p:nvSpPr>
          <p:cNvPr id="3" name="Title 2"/>
          <p:cNvSpPr>
            <a:spLocks noGrp="1"/>
          </p:cNvSpPr>
          <p:nvPr>
            <p:ph type="ctrTitle"/>
          </p:nvPr>
        </p:nvSpPr>
        <p:spPr>
          <a:xfrm>
            <a:off x="373470" y="5725801"/>
            <a:ext cx="9233375" cy="426452"/>
          </a:xfrm>
        </p:spPr>
        <p:txBody>
          <a:bodyPr/>
          <a:lstStyle/>
          <a:p>
            <a:pPr algn="l"/>
            <a:r>
              <a:rPr lang="en-US" dirty="0" smtClean="0">
                <a:solidFill>
                  <a:schemeClr val="bg1"/>
                </a:solidFill>
                <a:latin typeface="Calibri"/>
                <a:cs typeface="Calibri"/>
              </a:rPr>
              <a:t>SESSION 6 – Key Note by IMG Productions</a:t>
            </a:r>
            <a:endParaRPr lang="en-US" dirty="0">
              <a:solidFill>
                <a:schemeClr val="bg1"/>
              </a:solidFill>
              <a:latin typeface="Calibri"/>
              <a:cs typeface="Calibri"/>
            </a:endParaRPr>
          </a:p>
        </p:txBody>
      </p:sp>
    </p:spTree>
    <p:extLst>
      <p:ext uri="{BB962C8B-B14F-4D97-AF65-F5344CB8AC3E}">
        <p14:creationId xmlns:p14="http://schemas.microsoft.com/office/powerpoint/2010/main" val="4129507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2015_PPT_TX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4097"/>
          </a:xfrm>
          <a:prstGeom prst="rect">
            <a:avLst/>
          </a:prstGeom>
        </p:spPr>
      </p:pic>
      <p:sp>
        <p:nvSpPr>
          <p:cNvPr id="14" name="Title 2"/>
          <p:cNvSpPr txBox="1">
            <a:spLocks/>
          </p:cNvSpPr>
          <p:nvPr/>
        </p:nvSpPr>
        <p:spPr>
          <a:xfrm>
            <a:off x="541409" y="6571542"/>
            <a:ext cx="5542367" cy="224793"/>
          </a:xfrm>
          <a:prstGeom prst="rect">
            <a:avLst/>
          </a:prstGeom>
        </p:spPr>
        <p:txBody>
          <a:bodyPr vert="horz" lIns="121920" tIns="0" rIns="0" bIns="0" rtlCol="0" anchor="ctr">
            <a:normAutofit fontScale="97500"/>
          </a:bodyPr>
          <a:lstStyle>
            <a:lvl1pPr algn="r" defTabSz="457200" rtl="0" eaLnBrk="1" latinLnBrk="0" hangingPunct="1">
              <a:spcBef>
                <a:spcPct val="0"/>
              </a:spcBef>
              <a:buNone/>
              <a:defRPr sz="2400" b="0" i="0" kern="1200">
                <a:solidFill>
                  <a:srgbClr val="ED821D"/>
                </a:solidFill>
                <a:latin typeface="+mj-lt"/>
                <a:ea typeface="+mj-ea"/>
                <a:cs typeface="Bliss-Bold"/>
              </a:defRPr>
            </a:lvl1pPr>
          </a:lstStyle>
          <a:p>
            <a:pPr algn="l"/>
            <a:r>
              <a:rPr lang="en-US" sz="1067" dirty="0">
                <a:solidFill>
                  <a:srgbClr val="FFFFFF"/>
                </a:solidFill>
              </a:rPr>
              <a:t>FEI Sports Forum, 4-5 April 2016, IMD Lausanne</a:t>
            </a:r>
          </a:p>
        </p:txBody>
      </p:sp>
      <p:sp>
        <p:nvSpPr>
          <p:cNvPr id="7" name="Rectangle 6"/>
          <p:cNvSpPr/>
          <p:nvPr/>
        </p:nvSpPr>
        <p:spPr>
          <a:xfrm>
            <a:off x="3634597" y="1400723"/>
            <a:ext cx="6966639" cy="4277325"/>
          </a:xfrm>
          <a:prstGeom prst="rect">
            <a:avLst/>
          </a:prstGeom>
        </p:spPr>
        <p:txBody>
          <a:bodyPr wrap="square">
            <a:spAutoFit/>
          </a:bodyPr>
          <a:lstStyle/>
          <a:p>
            <a:pPr defTabSz="609585"/>
            <a:r>
              <a:rPr lang="en-US" sz="2133" b="1" dirty="0">
                <a:solidFill>
                  <a:prstClr val="black"/>
                </a:solidFill>
              </a:rPr>
              <a:t>Case Study </a:t>
            </a:r>
            <a:r>
              <a:rPr lang="en-US" sz="2133" b="1" dirty="0">
                <a:solidFill>
                  <a:prstClr val="black"/>
                </a:solidFill>
              </a:rPr>
              <a:t>III: </a:t>
            </a:r>
            <a:r>
              <a:rPr lang="fr-CH" sz="2133" b="1" dirty="0">
                <a:solidFill>
                  <a:prstClr val="black"/>
                </a:solidFill>
              </a:rPr>
              <a:t>Rugby </a:t>
            </a:r>
            <a:r>
              <a:rPr lang="fr-CH" sz="2133" b="1" dirty="0" err="1">
                <a:solidFill>
                  <a:prstClr val="black"/>
                </a:solidFill>
              </a:rPr>
              <a:t>Sevens</a:t>
            </a:r>
            <a:r>
              <a:rPr lang="fr-CH" sz="2133" b="1" dirty="0">
                <a:solidFill>
                  <a:prstClr val="black"/>
                </a:solidFill>
              </a:rPr>
              <a:t> </a:t>
            </a:r>
            <a:endParaRPr lang="fr-CH" sz="2133" b="1" dirty="0">
              <a:solidFill>
                <a:prstClr val="black"/>
              </a:solidFill>
            </a:endParaRPr>
          </a:p>
          <a:p>
            <a:pPr defTabSz="609585"/>
            <a:endParaRPr lang="en-US" sz="1600" b="1" dirty="0">
              <a:solidFill>
                <a:prstClr val="black"/>
              </a:solidFill>
            </a:endParaRPr>
          </a:p>
          <a:p>
            <a:pPr marL="380990" indent="-380990" defTabSz="609585">
              <a:buFont typeface="Arial" panose="020B0604020202020204" pitchFamily="34" charset="0"/>
              <a:buChar char="•"/>
            </a:pPr>
            <a:r>
              <a:rPr lang="en-US" sz="2133" dirty="0">
                <a:solidFill>
                  <a:prstClr val="black"/>
                </a:solidFill>
              </a:rPr>
              <a:t>Easy </a:t>
            </a:r>
            <a:r>
              <a:rPr lang="en-US" sz="2133" dirty="0">
                <a:solidFill>
                  <a:prstClr val="black"/>
                </a:solidFill>
              </a:rPr>
              <a:t>to follow-requires no previous knowledge of Rugby to follow. </a:t>
            </a:r>
            <a:endParaRPr lang="en-US" sz="2133" dirty="0">
              <a:solidFill>
                <a:prstClr val="black"/>
              </a:solidFill>
            </a:endParaRPr>
          </a:p>
          <a:p>
            <a:pPr marL="380990" indent="-380990" defTabSz="609585">
              <a:buFont typeface="Arial" panose="020B0604020202020204" pitchFamily="34" charset="0"/>
              <a:buChar char="•"/>
            </a:pPr>
            <a:r>
              <a:rPr lang="en-US" sz="2133" dirty="0">
                <a:solidFill>
                  <a:prstClr val="black"/>
                </a:solidFill>
              </a:rPr>
              <a:t>Fewer </a:t>
            </a:r>
            <a:r>
              <a:rPr lang="en-US" sz="2133" dirty="0">
                <a:solidFill>
                  <a:prstClr val="black"/>
                </a:solidFill>
              </a:rPr>
              <a:t>players-appeals to IOC who need to cut athlete </a:t>
            </a:r>
            <a:r>
              <a:rPr lang="en-US" sz="2133" dirty="0">
                <a:solidFill>
                  <a:prstClr val="black"/>
                </a:solidFill>
              </a:rPr>
              <a:t>totals</a:t>
            </a:r>
          </a:p>
          <a:p>
            <a:pPr marL="380990" indent="-380990" defTabSz="609585">
              <a:buFont typeface="Arial" panose="020B0604020202020204" pitchFamily="34" charset="0"/>
              <a:buChar char="•"/>
            </a:pPr>
            <a:r>
              <a:rPr lang="en-US" sz="2133" dirty="0">
                <a:solidFill>
                  <a:prstClr val="black"/>
                </a:solidFill>
              </a:rPr>
              <a:t>Flashy </a:t>
            </a:r>
            <a:r>
              <a:rPr lang="en-US" sz="2133" dirty="0">
                <a:solidFill>
                  <a:prstClr val="black"/>
                </a:solidFill>
              </a:rPr>
              <a:t>exciting play with big hits and in a short space of </a:t>
            </a:r>
            <a:r>
              <a:rPr lang="en-US" sz="2133" dirty="0">
                <a:solidFill>
                  <a:prstClr val="black"/>
                </a:solidFill>
              </a:rPr>
              <a:t>time</a:t>
            </a:r>
          </a:p>
          <a:p>
            <a:pPr marL="380990" indent="-380990" defTabSz="609585">
              <a:buFont typeface="Arial" panose="020B0604020202020204" pitchFamily="34" charset="0"/>
              <a:buChar char="•"/>
            </a:pPr>
            <a:r>
              <a:rPr lang="en-GB" sz="2133" dirty="0">
                <a:solidFill>
                  <a:prstClr val="black"/>
                </a:solidFill>
              </a:rPr>
              <a:t>No </a:t>
            </a:r>
            <a:r>
              <a:rPr lang="en-GB" sz="2133" dirty="0">
                <a:solidFill>
                  <a:prstClr val="black"/>
                </a:solidFill>
              </a:rPr>
              <a:t>stoppage in play, almost every second is pure </a:t>
            </a:r>
            <a:r>
              <a:rPr lang="en-GB" sz="2133" dirty="0">
                <a:solidFill>
                  <a:prstClr val="black"/>
                </a:solidFill>
              </a:rPr>
              <a:t>action</a:t>
            </a:r>
            <a:endParaRPr lang="en-US" sz="2133" dirty="0">
              <a:solidFill>
                <a:prstClr val="black"/>
              </a:solidFill>
            </a:endParaRPr>
          </a:p>
          <a:p>
            <a:pPr marL="380990" indent="-380990" defTabSz="609585">
              <a:buFont typeface="Arial" panose="020B0604020202020204" pitchFamily="34" charset="0"/>
              <a:buChar char="•"/>
            </a:pPr>
            <a:r>
              <a:rPr lang="en-US" sz="2133" dirty="0">
                <a:solidFill>
                  <a:prstClr val="black"/>
                </a:solidFill>
              </a:rPr>
              <a:t>Appeals </a:t>
            </a:r>
            <a:r>
              <a:rPr lang="en-US" sz="2133" dirty="0">
                <a:solidFill>
                  <a:prstClr val="black"/>
                </a:solidFill>
              </a:rPr>
              <a:t>to commercial broadcasters because they can go to a break every 7 minutes instead of every 40 </a:t>
            </a:r>
            <a:r>
              <a:rPr lang="en-US" sz="2133" dirty="0">
                <a:solidFill>
                  <a:prstClr val="black"/>
                </a:solidFill>
              </a:rPr>
              <a:t>minutes</a:t>
            </a:r>
          </a:p>
          <a:p>
            <a:pPr marL="380990" indent="-380990" defTabSz="609585">
              <a:buFont typeface="Arial" panose="020B0604020202020204" pitchFamily="34" charset="0"/>
              <a:buChar char="•"/>
            </a:pPr>
            <a:r>
              <a:rPr lang="en-GB" sz="2133" dirty="0">
                <a:solidFill>
                  <a:prstClr val="black"/>
                </a:solidFill>
              </a:rPr>
              <a:t>‘It’s </a:t>
            </a:r>
            <a:r>
              <a:rPr lang="en-GB" sz="2133" dirty="0">
                <a:solidFill>
                  <a:prstClr val="black"/>
                </a:solidFill>
              </a:rPr>
              <a:t>fast exciting and totally entertaining’ said a leading </a:t>
            </a:r>
            <a:r>
              <a:rPr lang="en-GB" sz="2133" dirty="0">
                <a:solidFill>
                  <a:prstClr val="black"/>
                </a:solidFill>
              </a:rPr>
              <a:t>broadcaster</a:t>
            </a:r>
            <a:endParaRPr lang="en-US" sz="2133" dirty="0">
              <a:solidFill>
                <a:prstClr val="black"/>
              </a:solidFill>
            </a:endParaRPr>
          </a:p>
        </p:txBody>
      </p:sp>
      <p:sp>
        <p:nvSpPr>
          <p:cNvPr id="8" name="Title 2"/>
          <p:cNvSpPr>
            <a:spLocks noGrp="1"/>
          </p:cNvSpPr>
          <p:nvPr>
            <p:ph type="ctrTitle"/>
          </p:nvPr>
        </p:nvSpPr>
        <p:spPr>
          <a:xfrm>
            <a:off x="3634597" y="352289"/>
            <a:ext cx="7914396" cy="426452"/>
          </a:xfrm>
        </p:spPr>
        <p:txBody>
          <a:bodyPr>
            <a:normAutofit fontScale="90000"/>
          </a:bodyPr>
          <a:lstStyle/>
          <a:p>
            <a:r>
              <a:rPr lang="en-US" dirty="0" smtClean="0">
                <a:solidFill>
                  <a:srgbClr val="5B0E6C"/>
                </a:solidFill>
              </a:rPr>
              <a:t>Session6: Key Note</a:t>
            </a:r>
            <a:endParaRPr lang="en-US" dirty="0">
              <a:solidFill>
                <a:srgbClr val="5B0E6C"/>
              </a:solidFill>
            </a:endParaRPr>
          </a:p>
        </p:txBody>
      </p:sp>
      <p:pic>
        <p:nvPicPr>
          <p:cNvPr id="9" name="Picture 8"/>
          <p:cNvPicPr>
            <a:picLocks noChangeAspect="1"/>
          </p:cNvPicPr>
          <p:nvPr/>
        </p:nvPicPr>
        <p:blipFill>
          <a:blip r:embed="rId4"/>
          <a:stretch>
            <a:fillRect/>
          </a:stretch>
        </p:blipFill>
        <p:spPr>
          <a:xfrm>
            <a:off x="7550352" y="284571"/>
            <a:ext cx="970501" cy="477899"/>
          </a:xfrm>
          <a:prstGeom prst="rect">
            <a:avLst/>
          </a:prstGeom>
        </p:spPr>
      </p:pic>
      <p:pic>
        <p:nvPicPr>
          <p:cNvPr id="2" name="Picture 1"/>
          <p:cNvPicPr>
            <a:picLocks noChangeAspect="1"/>
          </p:cNvPicPr>
          <p:nvPr/>
        </p:nvPicPr>
        <p:blipFill>
          <a:blip r:embed="rId5"/>
          <a:stretch>
            <a:fillRect/>
          </a:stretch>
        </p:blipFill>
        <p:spPr>
          <a:xfrm>
            <a:off x="541409" y="2202908"/>
            <a:ext cx="2500787" cy="2500787"/>
          </a:xfrm>
          <a:prstGeom prst="rect">
            <a:avLst/>
          </a:prstGeom>
        </p:spPr>
      </p:pic>
    </p:spTree>
    <p:extLst>
      <p:ext uri="{BB962C8B-B14F-4D97-AF65-F5344CB8AC3E}">
        <p14:creationId xmlns:p14="http://schemas.microsoft.com/office/powerpoint/2010/main" val="3339543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2015_PPT_TX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4097"/>
          </a:xfrm>
          <a:prstGeom prst="rect">
            <a:avLst/>
          </a:prstGeom>
        </p:spPr>
      </p:pic>
      <p:sp>
        <p:nvSpPr>
          <p:cNvPr id="14" name="Title 2"/>
          <p:cNvSpPr txBox="1">
            <a:spLocks/>
          </p:cNvSpPr>
          <p:nvPr/>
        </p:nvSpPr>
        <p:spPr>
          <a:xfrm>
            <a:off x="541409" y="6571542"/>
            <a:ext cx="5542367" cy="224793"/>
          </a:xfrm>
          <a:prstGeom prst="rect">
            <a:avLst/>
          </a:prstGeom>
        </p:spPr>
        <p:txBody>
          <a:bodyPr vert="horz" lIns="121920" tIns="0" rIns="0" bIns="0" rtlCol="0" anchor="ctr">
            <a:normAutofit fontScale="97500"/>
          </a:bodyPr>
          <a:lstStyle>
            <a:lvl1pPr algn="r" defTabSz="457200" rtl="0" eaLnBrk="1" latinLnBrk="0" hangingPunct="1">
              <a:spcBef>
                <a:spcPct val="0"/>
              </a:spcBef>
              <a:buNone/>
              <a:defRPr sz="2400" b="0" i="0" kern="1200">
                <a:solidFill>
                  <a:srgbClr val="ED821D"/>
                </a:solidFill>
                <a:latin typeface="+mj-lt"/>
                <a:ea typeface="+mj-ea"/>
                <a:cs typeface="Bliss-Bold"/>
              </a:defRPr>
            </a:lvl1pPr>
          </a:lstStyle>
          <a:p>
            <a:pPr algn="l"/>
            <a:r>
              <a:rPr lang="en-US" sz="1067" dirty="0">
                <a:solidFill>
                  <a:srgbClr val="FFFFFF"/>
                </a:solidFill>
              </a:rPr>
              <a:t>FEI Sports Forum, 4-5 April 2016, IMD Lausanne</a:t>
            </a:r>
          </a:p>
        </p:txBody>
      </p:sp>
      <p:sp>
        <p:nvSpPr>
          <p:cNvPr id="6" name="Title 2"/>
          <p:cNvSpPr>
            <a:spLocks noGrp="1"/>
          </p:cNvSpPr>
          <p:nvPr>
            <p:ph type="ctrTitle"/>
          </p:nvPr>
        </p:nvSpPr>
        <p:spPr>
          <a:xfrm>
            <a:off x="3634597" y="352289"/>
            <a:ext cx="7914396" cy="426452"/>
          </a:xfrm>
        </p:spPr>
        <p:txBody>
          <a:bodyPr>
            <a:normAutofit fontScale="90000"/>
          </a:bodyPr>
          <a:lstStyle/>
          <a:p>
            <a:r>
              <a:rPr lang="en-US" dirty="0" smtClean="0">
                <a:solidFill>
                  <a:srgbClr val="5B0E6C"/>
                </a:solidFill>
              </a:rPr>
              <a:t>Session6: Key Note</a:t>
            </a:r>
            <a:endParaRPr lang="en-US" dirty="0">
              <a:solidFill>
                <a:srgbClr val="5B0E6C"/>
              </a:solidFill>
            </a:endParaRPr>
          </a:p>
        </p:txBody>
      </p:sp>
      <p:pic>
        <p:nvPicPr>
          <p:cNvPr id="7" name="Picture 6"/>
          <p:cNvPicPr>
            <a:picLocks noChangeAspect="1"/>
          </p:cNvPicPr>
          <p:nvPr/>
        </p:nvPicPr>
        <p:blipFill>
          <a:blip r:embed="rId4"/>
          <a:stretch>
            <a:fillRect/>
          </a:stretch>
        </p:blipFill>
        <p:spPr>
          <a:xfrm>
            <a:off x="7550352" y="284571"/>
            <a:ext cx="970501" cy="477899"/>
          </a:xfrm>
          <a:prstGeom prst="rect">
            <a:avLst/>
          </a:prstGeom>
        </p:spPr>
      </p:pic>
      <p:sp>
        <p:nvSpPr>
          <p:cNvPr id="2" name="TextBox 1"/>
          <p:cNvSpPr txBox="1"/>
          <p:nvPr/>
        </p:nvSpPr>
        <p:spPr>
          <a:xfrm>
            <a:off x="4197642" y="2833188"/>
            <a:ext cx="3796719" cy="913007"/>
          </a:xfrm>
          <a:prstGeom prst="rect">
            <a:avLst/>
          </a:prstGeom>
          <a:noFill/>
        </p:spPr>
        <p:txBody>
          <a:bodyPr wrap="square" rtlCol="0">
            <a:spAutoFit/>
          </a:bodyPr>
          <a:lstStyle/>
          <a:p>
            <a:pPr defTabSz="609585"/>
            <a:r>
              <a:rPr lang="en-GB" sz="5333" dirty="0">
                <a:solidFill>
                  <a:prstClr val="black"/>
                </a:solidFill>
              </a:rPr>
              <a:t>THANK YOU!</a:t>
            </a:r>
            <a:endParaRPr lang="en-GB" sz="5333" dirty="0">
              <a:solidFill>
                <a:prstClr val="black"/>
              </a:solidFill>
            </a:endParaRPr>
          </a:p>
        </p:txBody>
      </p:sp>
    </p:spTree>
    <p:extLst>
      <p:ext uri="{BB962C8B-B14F-4D97-AF65-F5344CB8AC3E}">
        <p14:creationId xmlns:p14="http://schemas.microsoft.com/office/powerpoint/2010/main" val="413266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2015_PPT_TX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4097"/>
          </a:xfrm>
          <a:prstGeom prst="rect">
            <a:avLst/>
          </a:prstGeom>
        </p:spPr>
      </p:pic>
      <p:sp>
        <p:nvSpPr>
          <p:cNvPr id="12" name="Content Placeholder 1"/>
          <p:cNvSpPr>
            <a:spLocks noGrp="1"/>
          </p:cNvSpPr>
          <p:nvPr>
            <p:ph idx="4294967295"/>
          </p:nvPr>
        </p:nvSpPr>
        <p:spPr>
          <a:xfrm>
            <a:off x="3634596" y="1579484"/>
            <a:ext cx="8081336" cy="4525963"/>
          </a:xfrm>
        </p:spPr>
        <p:txBody>
          <a:bodyPr>
            <a:normAutofit fontScale="85000" lnSpcReduction="10000"/>
          </a:bodyPr>
          <a:lstStyle/>
          <a:p>
            <a:pPr marL="0" indent="0">
              <a:buNone/>
            </a:pPr>
            <a:r>
              <a:rPr lang="en-US" sz="2533" b="1" dirty="0"/>
              <a:t>Part I: Introducing IMG Productions</a:t>
            </a:r>
          </a:p>
          <a:p>
            <a:pPr marL="0" indent="0">
              <a:buNone/>
            </a:pPr>
            <a:endParaRPr lang="en-US" sz="2533" b="1" dirty="0"/>
          </a:p>
          <a:p>
            <a:pPr marL="357708" indent="-357708"/>
            <a:r>
              <a:rPr lang="en-US" sz="2000" dirty="0"/>
              <a:t>World’s largest producer of sports content</a:t>
            </a:r>
          </a:p>
          <a:p>
            <a:pPr marL="357708" indent="-357708"/>
            <a:r>
              <a:rPr lang="en-US" sz="2000" dirty="0"/>
              <a:t>More 21.000 hours per year</a:t>
            </a:r>
          </a:p>
          <a:p>
            <a:pPr marL="357708" indent="-357708"/>
            <a:r>
              <a:rPr lang="en-US" sz="2000" dirty="0"/>
              <a:t>Facilities in London, New York, Oslo, Singapore, Glasgow, Stockholm &amp; Sydney</a:t>
            </a:r>
          </a:p>
          <a:p>
            <a:pPr marL="357708" indent="-357708"/>
            <a:r>
              <a:rPr lang="en-US" sz="2000" dirty="0"/>
              <a:t>Clients/sports include:</a:t>
            </a:r>
          </a:p>
          <a:p>
            <a:pPr marL="713300" lvl="1" indent="-355591">
              <a:buFont typeface="Courier New" panose="02070309020205020404" pitchFamily="49" charset="0"/>
              <a:buChar char="o"/>
            </a:pPr>
            <a:r>
              <a:rPr lang="en-US" sz="1467" dirty="0"/>
              <a:t>Football:	English Premier League, FIFA, UEFA, MLS, …</a:t>
            </a:r>
          </a:p>
          <a:p>
            <a:pPr marL="713300" lvl="1" indent="-355591">
              <a:buFont typeface="Courier New" panose="02070309020205020404" pitchFamily="49" charset="0"/>
              <a:buChar char="o"/>
            </a:pPr>
            <a:r>
              <a:rPr lang="en-US" sz="1467" dirty="0"/>
              <a:t>Rugby:		IRB World Cup, …</a:t>
            </a:r>
          </a:p>
          <a:p>
            <a:pPr marL="713300" lvl="1" indent="-355591">
              <a:buFont typeface="Courier New" panose="02070309020205020404" pitchFamily="49" charset="0"/>
              <a:buChar char="o"/>
            </a:pPr>
            <a:r>
              <a:rPr lang="en-US" sz="1467" dirty="0"/>
              <a:t>Tennis:		All England Championships of Wimbledon, … </a:t>
            </a:r>
          </a:p>
          <a:p>
            <a:pPr marL="713300" lvl="1" indent="-355591">
              <a:buFont typeface="Courier New" panose="02070309020205020404" pitchFamily="49" charset="0"/>
              <a:buChar char="o"/>
            </a:pPr>
            <a:r>
              <a:rPr lang="en-US" sz="1467" dirty="0"/>
              <a:t>Golf: 		Open Golf Championships, European Tour, … </a:t>
            </a:r>
          </a:p>
          <a:p>
            <a:pPr marL="713300" lvl="1" indent="-355591">
              <a:buFont typeface="Courier New" panose="02070309020205020404" pitchFamily="49" charset="0"/>
              <a:buChar char="o"/>
            </a:pPr>
            <a:r>
              <a:rPr lang="en-US" sz="1467" dirty="0"/>
              <a:t>Cricket: </a:t>
            </a:r>
            <a:r>
              <a:rPr lang="en-US" sz="1467" dirty="0"/>
              <a:t>	</a:t>
            </a:r>
            <a:r>
              <a:rPr lang="en-US" sz="1467" dirty="0"/>
              <a:t>BCCI for IPL Cricket, …</a:t>
            </a:r>
          </a:p>
          <a:p>
            <a:pPr marL="713300" lvl="1" indent="-355591">
              <a:buFont typeface="Courier New" panose="02070309020205020404" pitchFamily="49" charset="0"/>
              <a:buChar char="o"/>
            </a:pPr>
            <a:r>
              <a:rPr lang="en-US" sz="1467" dirty="0"/>
              <a:t>Mass Participation: New York Marathon, …</a:t>
            </a:r>
            <a:endParaRPr lang="en-US" sz="2000" dirty="0"/>
          </a:p>
          <a:p>
            <a:pPr marL="357708" indent="-357708"/>
            <a:r>
              <a:rPr lang="en-US" sz="2000" dirty="0"/>
              <a:t>Sports news agency SNTV (in partnership with Associated Press)</a:t>
            </a:r>
          </a:p>
          <a:p>
            <a:pPr marL="357708" indent="-357708"/>
            <a:r>
              <a:rPr lang="en-US" sz="2000" dirty="0"/>
              <a:t>Own 24/7 live sports channel for airline &amp; </a:t>
            </a:r>
            <a:r>
              <a:rPr lang="en-US" sz="2000" dirty="0"/>
              <a:t>c</a:t>
            </a:r>
            <a:r>
              <a:rPr lang="en-US" sz="2000" dirty="0"/>
              <a:t>ruise industry</a:t>
            </a:r>
          </a:p>
          <a:p>
            <a:pPr marL="357708" indent="-357708"/>
            <a:r>
              <a:rPr lang="en-US" sz="2000" dirty="0"/>
              <a:t>Olympic links as:</a:t>
            </a:r>
          </a:p>
          <a:p>
            <a:pPr marL="713300" lvl="1" indent="-355591">
              <a:buFont typeface="Courier New" panose="02070309020205020404" pitchFamily="49" charset="0"/>
              <a:buChar char="o"/>
            </a:pPr>
            <a:r>
              <a:rPr lang="en-US" sz="1467" dirty="0"/>
              <a:t>i</a:t>
            </a:r>
            <a:r>
              <a:rPr lang="en-US" sz="1467" dirty="0"/>
              <a:t>nvolved in host broadcast production of various Olympic Summer &amp; Winter Games</a:t>
            </a:r>
          </a:p>
          <a:p>
            <a:pPr marL="713300" lvl="1" indent="-355591">
              <a:buFont typeface="Courier New" panose="02070309020205020404" pitchFamily="49" charset="0"/>
              <a:buChar char="o"/>
            </a:pPr>
            <a:r>
              <a:rPr lang="en-US" sz="1467" dirty="0"/>
              <a:t>involved in content production for the Olympic Channel </a:t>
            </a:r>
            <a:endParaRPr lang="en-US" sz="1467" dirty="0"/>
          </a:p>
        </p:txBody>
      </p:sp>
      <p:sp>
        <p:nvSpPr>
          <p:cNvPr id="13" name="Title 2"/>
          <p:cNvSpPr>
            <a:spLocks noGrp="1"/>
          </p:cNvSpPr>
          <p:nvPr>
            <p:ph type="ctrTitle"/>
          </p:nvPr>
        </p:nvSpPr>
        <p:spPr>
          <a:xfrm>
            <a:off x="3634597" y="352289"/>
            <a:ext cx="7914396" cy="426452"/>
          </a:xfrm>
        </p:spPr>
        <p:txBody>
          <a:bodyPr>
            <a:normAutofit fontScale="90000"/>
          </a:bodyPr>
          <a:lstStyle/>
          <a:p>
            <a:r>
              <a:rPr lang="en-US" dirty="0" smtClean="0">
                <a:solidFill>
                  <a:srgbClr val="5B0E6C"/>
                </a:solidFill>
              </a:rPr>
              <a:t>Session6: Key Note</a:t>
            </a:r>
            <a:endParaRPr lang="en-US" dirty="0">
              <a:solidFill>
                <a:srgbClr val="5B0E6C"/>
              </a:solidFill>
            </a:endParaRPr>
          </a:p>
        </p:txBody>
      </p:sp>
      <p:sp>
        <p:nvSpPr>
          <p:cNvPr id="14" name="Title 2"/>
          <p:cNvSpPr txBox="1">
            <a:spLocks/>
          </p:cNvSpPr>
          <p:nvPr/>
        </p:nvSpPr>
        <p:spPr>
          <a:xfrm>
            <a:off x="541409" y="6571542"/>
            <a:ext cx="5542367" cy="224793"/>
          </a:xfrm>
          <a:prstGeom prst="rect">
            <a:avLst/>
          </a:prstGeom>
        </p:spPr>
        <p:txBody>
          <a:bodyPr vert="horz" lIns="121920" tIns="0" rIns="0" bIns="0" rtlCol="0" anchor="ctr">
            <a:normAutofit fontScale="97500"/>
          </a:bodyPr>
          <a:lstStyle>
            <a:lvl1pPr algn="r" defTabSz="457200" rtl="0" eaLnBrk="1" latinLnBrk="0" hangingPunct="1">
              <a:spcBef>
                <a:spcPct val="0"/>
              </a:spcBef>
              <a:buNone/>
              <a:defRPr sz="2400" b="0" i="0" kern="1200">
                <a:solidFill>
                  <a:srgbClr val="ED821D"/>
                </a:solidFill>
                <a:latin typeface="+mj-lt"/>
                <a:ea typeface="+mj-ea"/>
                <a:cs typeface="Bliss-Bold"/>
              </a:defRPr>
            </a:lvl1pPr>
          </a:lstStyle>
          <a:p>
            <a:pPr algn="l"/>
            <a:r>
              <a:rPr lang="en-US" sz="1067" dirty="0">
                <a:solidFill>
                  <a:srgbClr val="FFFFFF"/>
                </a:solidFill>
              </a:rPr>
              <a:t>FEI Sports Forum, 4-5 April 2016, IMD Lausanne</a:t>
            </a:r>
          </a:p>
        </p:txBody>
      </p:sp>
      <p:pic>
        <p:nvPicPr>
          <p:cNvPr id="6" name="Picture 5"/>
          <p:cNvPicPr>
            <a:picLocks noChangeAspect="1"/>
          </p:cNvPicPr>
          <p:nvPr/>
        </p:nvPicPr>
        <p:blipFill>
          <a:blip r:embed="rId4"/>
          <a:stretch>
            <a:fillRect/>
          </a:stretch>
        </p:blipFill>
        <p:spPr>
          <a:xfrm>
            <a:off x="556401" y="3000635"/>
            <a:ext cx="2739528" cy="1349011"/>
          </a:xfrm>
          <a:prstGeom prst="rect">
            <a:avLst/>
          </a:prstGeom>
        </p:spPr>
      </p:pic>
      <p:pic>
        <p:nvPicPr>
          <p:cNvPr id="7" name="Picture 6"/>
          <p:cNvPicPr>
            <a:picLocks noChangeAspect="1"/>
          </p:cNvPicPr>
          <p:nvPr/>
        </p:nvPicPr>
        <p:blipFill>
          <a:blip r:embed="rId4"/>
          <a:stretch>
            <a:fillRect/>
          </a:stretch>
        </p:blipFill>
        <p:spPr>
          <a:xfrm>
            <a:off x="7550352" y="284571"/>
            <a:ext cx="970501" cy="477899"/>
          </a:xfrm>
          <a:prstGeom prst="rect">
            <a:avLst/>
          </a:prstGeom>
        </p:spPr>
      </p:pic>
    </p:spTree>
    <p:extLst>
      <p:ext uri="{BB962C8B-B14F-4D97-AF65-F5344CB8AC3E}">
        <p14:creationId xmlns:p14="http://schemas.microsoft.com/office/powerpoint/2010/main" val="328703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2015_PPT_TX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4097"/>
          </a:xfrm>
          <a:prstGeom prst="rect">
            <a:avLst/>
          </a:prstGeom>
        </p:spPr>
      </p:pic>
      <p:sp>
        <p:nvSpPr>
          <p:cNvPr id="13" name="Title 2"/>
          <p:cNvSpPr>
            <a:spLocks noGrp="1"/>
          </p:cNvSpPr>
          <p:nvPr>
            <p:ph type="ctrTitle"/>
          </p:nvPr>
        </p:nvSpPr>
        <p:spPr>
          <a:xfrm>
            <a:off x="3634597" y="352289"/>
            <a:ext cx="7914396" cy="426452"/>
          </a:xfrm>
        </p:spPr>
        <p:txBody>
          <a:bodyPr>
            <a:normAutofit fontScale="90000"/>
          </a:bodyPr>
          <a:lstStyle/>
          <a:p>
            <a:r>
              <a:rPr lang="en-US" dirty="0" smtClean="0">
                <a:solidFill>
                  <a:srgbClr val="5B0E6C"/>
                </a:solidFill>
              </a:rPr>
              <a:t>Session6: Key Note</a:t>
            </a:r>
            <a:endParaRPr lang="en-US" dirty="0">
              <a:solidFill>
                <a:srgbClr val="5B0E6C"/>
              </a:solidFill>
            </a:endParaRPr>
          </a:p>
        </p:txBody>
      </p:sp>
      <p:sp>
        <p:nvSpPr>
          <p:cNvPr id="14" name="Title 2"/>
          <p:cNvSpPr txBox="1">
            <a:spLocks/>
          </p:cNvSpPr>
          <p:nvPr/>
        </p:nvSpPr>
        <p:spPr>
          <a:xfrm>
            <a:off x="541409" y="6571542"/>
            <a:ext cx="5542367" cy="224793"/>
          </a:xfrm>
          <a:prstGeom prst="rect">
            <a:avLst/>
          </a:prstGeom>
        </p:spPr>
        <p:txBody>
          <a:bodyPr vert="horz" lIns="121920" tIns="0" rIns="0" bIns="0" rtlCol="0" anchor="ctr">
            <a:normAutofit fontScale="97500"/>
          </a:bodyPr>
          <a:lstStyle>
            <a:lvl1pPr algn="r" defTabSz="457200" rtl="0" eaLnBrk="1" latinLnBrk="0" hangingPunct="1">
              <a:spcBef>
                <a:spcPct val="0"/>
              </a:spcBef>
              <a:buNone/>
              <a:defRPr sz="2400" b="0" i="0" kern="1200">
                <a:solidFill>
                  <a:srgbClr val="ED821D"/>
                </a:solidFill>
                <a:latin typeface="+mj-lt"/>
                <a:ea typeface="+mj-ea"/>
                <a:cs typeface="Bliss-Bold"/>
              </a:defRPr>
            </a:lvl1pPr>
          </a:lstStyle>
          <a:p>
            <a:pPr algn="l"/>
            <a:r>
              <a:rPr lang="en-US" sz="1067" dirty="0">
                <a:solidFill>
                  <a:srgbClr val="FFFFFF"/>
                </a:solidFill>
              </a:rPr>
              <a:t>FEI Sports Forum, 4-5 April 2016, IMD Lausanne</a:t>
            </a:r>
          </a:p>
        </p:txBody>
      </p:sp>
      <p:sp>
        <p:nvSpPr>
          <p:cNvPr id="9" name="Title 2"/>
          <p:cNvSpPr txBox="1">
            <a:spLocks/>
          </p:cNvSpPr>
          <p:nvPr/>
        </p:nvSpPr>
        <p:spPr>
          <a:xfrm>
            <a:off x="216351" y="1908321"/>
            <a:ext cx="2546136" cy="426452"/>
          </a:xfrm>
          <a:prstGeom prst="rect">
            <a:avLst/>
          </a:prstGeom>
        </p:spPr>
        <p:txBody>
          <a:bodyPr vert="horz" lIns="121920" tIns="60960" rIns="121920" bIns="60960" rtlCol="0" anchor="ctr">
            <a:normAutofit fontScale="82500" lnSpcReduction="20000"/>
          </a:bodyPr>
          <a:lstStyle>
            <a:lvl1pPr algn="r" defTabSz="457200" rtl="0" eaLnBrk="1" latinLnBrk="0" hangingPunct="1">
              <a:spcBef>
                <a:spcPct val="0"/>
              </a:spcBef>
              <a:buNone/>
              <a:defRPr sz="2200" kern="1200">
                <a:solidFill>
                  <a:schemeClr val="tx1"/>
                </a:solidFill>
                <a:latin typeface="+mj-lt"/>
                <a:ea typeface="+mj-ea"/>
                <a:cs typeface="+mj-cs"/>
              </a:defRPr>
            </a:lvl1pPr>
          </a:lstStyle>
          <a:p>
            <a:r>
              <a:rPr lang="en-US" sz="2933" dirty="0">
                <a:solidFill>
                  <a:srgbClr val="5B0E6C"/>
                </a:solidFill>
              </a:rPr>
              <a:t>Terrestrial TV</a:t>
            </a:r>
          </a:p>
        </p:txBody>
      </p:sp>
      <p:sp>
        <p:nvSpPr>
          <p:cNvPr id="11" name="Title 2"/>
          <p:cNvSpPr txBox="1">
            <a:spLocks/>
          </p:cNvSpPr>
          <p:nvPr/>
        </p:nvSpPr>
        <p:spPr>
          <a:xfrm>
            <a:off x="5931769" y="1908321"/>
            <a:ext cx="2546136" cy="426452"/>
          </a:xfrm>
          <a:prstGeom prst="rect">
            <a:avLst/>
          </a:prstGeom>
        </p:spPr>
        <p:txBody>
          <a:bodyPr vert="horz" lIns="121920" tIns="60960" rIns="121920" bIns="60960" rtlCol="0" anchor="ctr">
            <a:normAutofit fontScale="82500" lnSpcReduction="20000"/>
          </a:bodyPr>
          <a:lstStyle>
            <a:lvl1pPr algn="r" defTabSz="457200" rtl="0" eaLnBrk="1" latinLnBrk="0" hangingPunct="1">
              <a:spcBef>
                <a:spcPct val="0"/>
              </a:spcBef>
              <a:buNone/>
              <a:defRPr sz="2200" kern="1200">
                <a:solidFill>
                  <a:schemeClr val="tx1"/>
                </a:solidFill>
                <a:latin typeface="+mj-lt"/>
                <a:ea typeface="+mj-ea"/>
                <a:cs typeface="+mj-cs"/>
              </a:defRPr>
            </a:lvl1pPr>
          </a:lstStyle>
          <a:p>
            <a:r>
              <a:rPr lang="en-US" sz="2933" dirty="0">
                <a:solidFill>
                  <a:srgbClr val="5B0E6C"/>
                </a:solidFill>
              </a:rPr>
              <a:t>Social Media</a:t>
            </a:r>
          </a:p>
        </p:txBody>
      </p:sp>
      <p:sp>
        <p:nvSpPr>
          <p:cNvPr id="15" name="Title 2"/>
          <p:cNvSpPr txBox="1">
            <a:spLocks/>
          </p:cNvSpPr>
          <p:nvPr/>
        </p:nvSpPr>
        <p:spPr>
          <a:xfrm>
            <a:off x="8799963" y="1887111"/>
            <a:ext cx="2546136" cy="426452"/>
          </a:xfrm>
          <a:prstGeom prst="rect">
            <a:avLst/>
          </a:prstGeom>
        </p:spPr>
        <p:txBody>
          <a:bodyPr vert="horz" lIns="121920" tIns="60960" rIns="121920" bIns="60960" rtlCol="0" anchor="ctr">
            <a:normAutofit fontScale="82500" lnSpcReduction="20000"/>
          </a:bodyPr>
          <a:lstStyle>
            <a:lvl1pPr algn="r" defTabSz="457200" rtl="0" eaLnBrk="1" latinLnBrk="0" hangingPunct="1">
              <a:spcBef>
                <a:spcPct val="0"/>
              </a:spcBef>
              <a:buNone/>
              <a:defRPr sz="2200" kern="1200">
                <a:solidFill>
                  <a:schemeClr val="tx1"/>
                </a:solidFill>
                <a:latin typeface="+mj-lt"/>
                <a:ea typeface="+mj-ea"/>
                <a:cs typeface="+mj-cs"/>
              </a:defRPr>
            </a:lvl1pPr>
          </a:lstStyle>
          <a:p>
            <a:r>
              <a:rPr lang="en-US" sz="2933" dirty="0">
                <a:solidFill>
                  <a:srgbClr val="5B0E6C"/>
                </a:solidFill>
              </a:rPr>
              <a:t>OTT Platforms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58" y="3781113"/>
            <a:ext cx="1311623" cy="873464"/>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116" y="2916873"/>
            <a:ext cx="1005253" cy="66990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9153" y="2908320"/>
            <a:ext cx="1011624" cy="489744"/>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6367" y="4325266"/>
            <a:ext cx="1018600" cy="383719"/>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9409" y="4821234"/>
            <a:ext cx="2293212" cy="37896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7615" y="5432236"/>
            <a:ext cx="1890019" cy="481784"/>
          </a:xfrm>
          <a:prstGeom prst="rect">
            <a:avLst/>
          </a:prstGeom>
        </p:spPr>
      </p:pic>
      <p:sp>
        <p:nvSpPr>
          <p:cNvPr id="2" name="AutoShape 2" descr="Résultat de recherche d'images pour &quot;twitter&quot;"/>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a:solidFill>
                <a:prstClr val="black"/>
              </a:solidFill>
            </a:endParaRPr>
          </a:p>
        </p:txBody>
      </p:sp>
      <p:sp>
        <p:nvSpPr>
          <p:cNvPr id="4" name="AutoShape 4" descr="Résultat de recherche d'images pour &quot;twitter&quot;"/>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a:solidFill>
                <a:prstClr val="black"/>
              </a:solidFill>
            </a:endParaRPr>
          </a:p>
        </p:txBody>
      </p:sp>
      <p:pic>
        <p:nvPicPr>
          <p:cNvPr id="5" name="Picture 4"/>
          <p:cNvPicPr>
            <a:picLocks noChangeAspect="1"/>
          </p:cNvPicPr>
          <p:nvPr/>
        </p:nvPicPr>
        <p:blipFill>
          <a:blip r:embed="rId10"/>
          <a:stretch>
            <a:fillRect/>
          </a:stretch>
        </p:blipFill>
        <p:spPr>
          <a:xfrm>
            <a:off x="6712281" y="2909923"/>
            <a:ext cx="1619665" cy="610693"/>
          </a:xfrm>
          <a:prstGeom prst="rect">
            <a:avLst/>
          </a:prstGeom>
        </p:spPr>
      </p:pic>
      <p:pic>
        <p:nvPicPr>
          <p:cNvPr id="6" name="Picture 5"/>
          <p:cNvPicPr>
            <a:picLocks noChangeAspect="1"/>
          </p:cNvPicPr>
          <p:nvPr/>
        </p:nvPicPr>
        <p:blipFill>
          <a:blip r:embed="rId11"/>
          <a:stretch>
            <a:fillRect/>
          </a:stretch>
        </p:blipFill>
        <p:spPr>
          <a:xfrm>
            <a:off x="6712281" y="3770892"/>
            <a:ext cx="1619665" cy="569881"/>
          </a:xfrm>
          <a:prstGeom prst="rect">
            <a:avLst/>
          </a:prstGeom>
        </p:spPr>
      </p:pic>
      <p:pic>
        <p:nvPicPr>
          <p:cNvPr id="22" name="Picture 21"/>
          <p:cNvPicPr>
            <a:picLocks noChangeAspect="1"/>
          </p:cNvPicPr>
          <p:nvPr/>
        </p:nvPicPr>
        <p:blipFill>
          <a:blip r:embed="rId12"/>
          <a:stretch>
            <a:fillRect/>
          </a:stretch>
        </p:blipFill>
        <p:spPr>
          <a:xfrm>
            <a:off x="6548967" y="4475139"/>
            <a:ext cx="1946291" cy="882552"/>
          </a:xfrm>
          <a:prstGeom prst="rect">
            <a:avLst/>
          </a:prstGeom>
        </p:spPr>
      </p:pic>
      <p:pic>
        <p:nvPicPr>
          <p:cNvPr id="23" name="Content Placeholder 3"/>
          <p:cNvPicPr>
            <a:picLocks noGrp="1" noChangeAspect="1"/>
          </p:cNvPicPr>
          <p:nvPr>
            <p:ph sz="half" idx="4294967295"/>
          </p:nvPr>
        </p:nvPicPr>
        <p:blipFill>
          <a:blip r:embed="rId13" cstate="print">
            <a:extLst>
              <a:ext uri="{28A0092B-C50C-407E-A947-70E740481C1C}">
                <a14:useLocalDpi xmlns:a14="http://schemas.microsoft.com/office/drawing/2010/main" val="0"/>
              </a:ext>
            </a:extLst>
          </a:blip>
          <a:stretch>
            <a:fillRect/>
          </a:stretch>
        </p:blipFill>
        <p:spPr>
          <a:xfrm>
            <a:off x="9054357" y="2908321"/>
            <a:ext cx="1149841" cy="492689"/>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90584" y="2909923"/>
            <a:ext cx="1158408" cy="492691"/>
          </a:xfrm>
          <a:prstGeom prst="rect">
            <a:avLst/>
          </a:prstGeom>
        </p:spPr>
      </p:pic>
      <p:pic>
        <p:nvPicPr>
          <p:cNvPr id="25" name="Picture 24"/>
          <p:cNvPicPr>
            <a:picLocks noChangeAspect="1"/>
          </p:cNvPicPr>
          <p:nvPr/>
        </p:nvPicPr>
        <p:blipFill rotWithShape="1">
          <a:blip r:embed="rId15">
            <a:extLst>
              <a:ext uri="{28A0092B-C50C-407E-A947-70E740481C1C}">
                <a14:useLocalDpi xmlns:a14="http://schemas.microsoft.com/office/drawing/2010/main" val="0"/>
              </a:ext>
            </a:extLst>
          </a:blip>
          <a:srcRect t="18751" b="15792"/>
          <a:stretch/>
        </p:blipFill>
        <p:spPr>
          <a:xfrm>
            <a:off x="9069705" y="3780049"/>
            <a:ext cx="1149840" cy="584631"/>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73298" y="3713286"/>
            <a:ext cx="1157767" cy="703841"/>
          </a:xfrm>
          <a:prstGeom prst="rect">
            <a:avLst/>
          </a:prstGeom>
        </p:spPr>
      </p:pic>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69706" y="4601152"/>
            <a:ext cx="1195485" cy="630525"/>
          </a:xfrm>
          <a:prstGeom prst="rect">
            <a:avLst/>
          </a:prstGeom>
        </p:spPr>
      </p:pic>
      <p:pic>
        <p:nvPicPr>
          <p:cNvPr id="28" name="Pictur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78706" y="4650762"/>
            <a:ext cx="946948" cy="515428"/>
          </a:xfrm>
          <a:prstGeom prst="rect">
            <a:avLst/>
          </a:prstGeom>
        </p:spPr>
      </p:pic>
      <p:sp>
        <p:nvSpPr>
          <p:cNvPr id="29" name="Rectangle 28"/>
          <p:cNvSpPr/>
          <p:nvPr/>
        </p:nvSpPr>
        <p:spPr>
          <a:xfrm>
            <a:off x="590367" y="1816196"/>
            <a:ext cx="2469756" cy="565829"/>
          </a:xfrm>
          <a:prstGeom prst="rect">
            <a:avLst/>
          </a:prstGeom>
          <a:noFill/>
          <a:ln w="952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prstClr val="white"/>
              </a:solidFill>
            </a:endParaRPr>
          </a:p>
        </p:txBody>
      </p:sp>
      <p:sp>
        <p:nvSpPr>
          <p:cNvPr id="30" name="Rectangle 29"/>
          <p:cNvSpPr/>
          <p:nvPr/>
        </p:nvSpPr>
        <p:spPr>
          <a:xfrm>
            <a:off x="6287237" y="1821711"/>
            <a:ext cx="2469756" cy="565829"/>
          </a:xfrm>
          <a:prstGeom prst="rect">
            <a:avLst/>
          </a:prstGeom>
          <a:noFill/>
          <a:ln w="952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prstClr val="white"/>
              </a:solidFill>
            </a:endParaRPr>
          </a:p>
        </p:txBody>
      </p:sp>
      <p:sp>
        <p:nvSpPr>
          <p:cNvPr id="31" name="Rectangle 30"/>
          <p:cNvSpPr/>
          <p:nvPr/>
        </p:nvSpPr>
        <p:spPr>
          <a:xfrm>
            <a:off x="9073178" y="1824918"/>
            <a:ext cx="2469756" cy="565829"/>
          </a:xfrm>
          <a:prstGeom prst="rect">
            <a:avLst/>
          </a:prstGeom>
          <a:noFill/>
          <a:ln w="952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prstClr val="white"/>
              </a:solidFill>
            </a:endParaRPr>
          </a:p>
        </p:txBody>
      </p:sp>
      <p:sp>
        <p:nvSpPr>
          <p:cNvPr id="35" name="Rectangle 34"/>
          <p:cNvSpPr/>
          <p:nvPr/>
        </p:nvSpPr>
        <p:spPr>
          <a:xfrm>
            <a:off x="3434139" y="1816196"/>
            <a:ext cx="2469756" cy="565829"/>
          </a:xfrm>
          <a:prstGeom prst="rect">
            <a:avLst/>
          </a:prstGeom>
          <a:noFill/>
          <a:ln w="952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prstClr val="white"/>
              </a:solidFill>
            </a:endParaRPr>
          </a:p>
        </p:txBody>
      </p:sp>
      <p:sp>
        <p:nvSpPr>
          <p:cNvPr id="36" name="Title 2"/>
          <p:cNvSpPr txBox="1">
            <a:spLocks/>
          </p:cNvSpPr>
          <p:nvPr/>
        </p:nvSpPr>
        <p:spPr>
          <a:xfrm>
            <a:off x="3443465" y="1900368"/>
            <a:ext cx="2445335" cy="408009"/>
          </a:xfrm>
          <a:prstGeom prst="rect">
            <a:avLst/>
          </a:prstGeom>
        </p:spPr>
        <p:txBody>
          <a:bodyPr vert="horz" lIns="121920" tIns="60960" rIns="121920" bIns="60960" rtlCol="0" anchor="ctr">
            <a:normAutofit fontScale="75000" lnSpcReduction="20000"/>
          </a:bodyPr>
          <a:lstStyle>
            <a:lvl1pPr algn="r" defTabSz="457200" rtl="0" eaLnBrk="1" latinLnBrk="0" hangingPunct="1">
              <a:spcBef>
                <a:spcPct val="0"/>
              </a:spcBef>
              <a:buNone/>
              <a:defRPr sz="2200" kern="1200">
                <a:solidFill>
                  <a:schemeClr val="tx1"/>
                </a:solidFill>
                <a:latin typeface="+mj-lt"/>
                <a:ea typeface="+mj-ea"/>
                <a:cs typeface="+mj-cs"/>
              </a:defRPr>
            </a:lvl1pPr>
          </a:lstStyle>
          <a:p>
            <a:pPr algn="ctr"/>
            <a:r>
              <a:rPr lang="en-US" sz="2933" dirty="0">
                <a:solidFill>
                  <a:srgbClr val="5B0E6C"/>
                </a:solidFill>
              </a:rPr>
              <a:t>Private &amp; Pay TV</a:t>
            </a:r>
          </a:p>
        </p:txBody>
      </p:sp>
      <p:pic>
        <p:nvPicPr>
          <p:cNvPr id="37" name="Picture 36"/>
          <p:cNvPicPr>
            <a:picLocks noChangeAspect="1"/>
          </p:cNvPicPr>
          <p:nvPr/>
        </p:nvPicPr>
        <p:blipFill>
          <a:blip r:embed="rId19"/>
          <a:stretch>
            <a:fillRect/>
          </a:stretch>
        </p:blipFill>
        <p:spPr>
          <a:xfrm>
            <a:off x="3694704" y="2909923"/>
            <a:ext cx="1988257" cy="1309764"/>
          </a:xfrm>
          <a:prstGeom prst="rect">
            <a:avLst/>
          </a:prstGeom>
        </p:spPr>
      </p:pic>
      <p:sp>
        <p:nvSpPr>
          <p:cNvPr id="38" name="Plus 37"/>
          <p:cNvSpPr/>
          <p:nvPr/>
        </p:nvSpPr>
        <p:spPr>
          <a:xfrm>
            <a:off x="3083230" y="1985279"/>
            <a:ext cx="283405" cy="245107"/>
          </a:xfrm>
          <a:prstGeom prst="mathPlus">
            <a:avLst/>
          </a:prstGeom>
          <a:solidFill>
            <a:srgbClr val="60086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prstClr val="white"/>
              </a:solidFill>
            </a:endParaRPr>
          </a:p>
        </p:txBody>
      </p:sp>
      <p:sp>
        <p:nvSpPr>
          <p:cNvPr id="39" name="Plus 38"/>
          <p:cNvSpPr/>
          <p:nvPr/>
        </p:nvSpPr>
        <p:spPr>
          <a:xfrm>
            <a:off x="5960860" y="1976557"/>
            <a:ext cx="283405" cy="245107"/>
          </a:xfrm>
          <a:prstGeom prst="mathPlus">
            <a:avLst/>
          </a:prstGeom>
          <a:solidFill>
            <a:srgbClr val="60086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prstClr val="white"/>
              </a:solidFill>
            </a:endParaRPr>
          </a:p>
        </p:txBody>
      </p:sp>
      <p:sp>
        <p:nvSpPr>
          <p:cNvPr id="40" name="Plus 39"/>
          <p:cNvSpPr/>
          <p:nvPr/>
        </p:nvSpPr>
        <p:spPr>
          <a:xfrm>
            <a:off x="8764542" y="1975783"/>
            <a:ext cx="283405" cy="245107"/>
          </a:xfrm>
          <a:prstGeom prst="mathPlus">
            <a:avLst/>
          </a:prstGeom>
          <a:solidFill>
            <a:srgbClr val="60086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prstClr val="white"/>
              </a:solidFill>
            </a:endParaRPr>
          </a:p>
        </p:txBody>
      </p:sp>
      <p:cxnSp>
        <p:nvCxnSpPr>
          <p:cNvPr id="8" name="Straight Arrow Connector 7"/>
          <p:cNvCxnSpPr/>
          <p:nvPr/>
        </p:nvCxnSpPr>
        <p:spPr>
          <a:xfrm flipV="1">
            <a:off x="613834" y="1605630"/>
            <a:ext cx="10949253" cy="5493"/>
          </a:xfrm>
          <a:prstGeom prst="straightConnector1">
            <a:avLst/>
          </a:prstGeom>
          <a:ln w="381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20"/>
          <a:stretch>
            <a:fillRect/>
          </a:stretch>
        </p:blipFill>
        <p:spPr>
          <a:xfrm>
            <a:off x="7550352" y="284571"/>
            <a:ext cx="970501" cy="477899"/>
          </a:xfrm>
          <a:prstGeom prst="rect">
            <a:avLst/>
          </a:prstGeom>
        </p:spPr>
      </p:pic>
    </p:spTree>
    <p:extLst>
      <p:ext uri="{BB962C8B-B14F-4D97-AF65-F5344CB8AC3E}">
        <p14:creationId xmlns:p14="http://schemas.microsoft.com/office/powerpoint/2010/main" val="3460128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2015_PPT_TX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4097"/>
          </a:xfrm>
          <a:prstGeom prst="rect">
            <a:avLst/>
          </a:prstGeom>
        </p:spPr>
      </p:pic>
      <p:sp>
        <p:nvSpPr>
          <p:cNvPr id="14" name="Title 2"/>
          <p:cNvSpPr txBox="1">
            <a:spLocks/>
          </p:cNvSpPr>
          <p:nvPr/>
        </p:nvSpPr>
        <p:spPr>
          <a:xfrm>
            <a:off x="541409" y="6571542"/>
            <a:ext cx="5542367" cy="224793"/>
          </a:xfrm>
          <a:prstGeom prst="rect">
            <a:avLst/>
          </a:prstGeom>
        </p:spPr>
        <p:txBody>
          <a:bodyPr vert="horz" lIns="121920" tIns="0" rIns="0" bIns="0" rtlCol="0" anchor="ctr">
            <a:normAutofit fontScale="97500"/>
          </a:bodyPr>
          <a:lstStyle>
            <a:lvl1pPr algn="r" defTabSz="457200" rtl="0" eaLnBrk="1" latinLnBrk="0" hangingPunct="1">
              <a:spcBef>
                <a:spcPct val="0"/>
              </a:spcBef>
              <a:buNone/>
              <a:defRPr sz="2400" b="0" i="0" kern="1200">
                <a:solidFill>
                  <a:srgbClr val="ED821D"/>
                </a:solidFill>
                <a:latin typeface="+mj-lt"/>
                <a:ea typeface="+mj-ea"/>
                <a:cs typeface="Bliss-Bold"/>
              </a:defRPr>
            </a:lvl1pPr>
          </a:lstStyle>
          <a:p>
            <a:pPr algn="l"/>
            <a:r>
              <a:rPr lang="en-US" sz="1067" dirty="0">
                <a:solidFill>
                  <a:srgbClr val="FFFFFF"/>
                </a:solidFill>
              </a:rPr>
              <a:t>FEI Sports Forum, 4-5 April 2016, IMD Lausanne</a:t>
            </a:r>
          </a:p>
        </p:txBody>
      </p:sp>
      <p:pic>
        <p:nvPicPr>
          <p:cNvPr id="2" name="Picture 1"/>
          <p:cNvPicPr>
            <a:picLocks noChangeAspect="1"/>
          </p:cNvPicPr>
          <p:nvPr/>
        </p:nvPicPr>
        <p:blipFill>
          <a:blip r:embed="rId4"/>
          <a:stretch>
            <a:fillRect/>
          </a:stretch>
        </p:blipFill>
        <p:spPr>
          <a:xfrm>
            <a:off x="541408" y="1323383"/>
            <a:ext cx="4434513" cy="4905216"/>
          </a:xfrm>
          <a:prstGeom prst="rect">
            <a:avLst/>
          </a:prstGeom>
        </p:spPr>
      </p:pic>
      <p:sp>
        <p:nvSpPr>
          <p:cNvPr id="7" name="Content Placeholder 1"/>
          <p:cNvSpPr>
            <a:spLocks noGrp="1"/>
          </p:cNvSpPr>
          <p:nvPr>
            <p:ph idx="4294967295"/>
          </p:nvPr>
        </p:nvSpPr>
        <p:spPr>
          <a:xfrm>
            <a:off x="5373237" y="1769535"/>
            <a:ext cx="6354307" cy="3750732"/>
          </a:xfrm>
        </p:spPr>
        <p:txBody>
          <a:bodyPr>
            <a:normAutofit lnSpcReduction="10000"/>
          </a:bodyPr>
          <a:lstStyle/>
          <a:p>
            <a:pPr marL="0" indent="0">
              <a:buNone/>
            </a:pPr>
            <a:r>
              <a:rPr lang="en-US" sz="2533" b="1" dirty="0"/>
              <a:t>Methods fans use to consume sports today</a:t>
            </a:r>
          </a:p>
          <a:p>
            <a:pPr marL="0" indent="0">
              <a:buNone/>
            </a:pPr>
            <a:endParaRPr lang="en-US" sz="2533" b="1" dirty="0"/>
          </a:p>
          <a:p>
            <a:pPr marL="357708" indent="-357708"/>
            <a:r>
              <a:rPr lang="en-US" sz="2133" dirty="0"/>
              <a:t>Figures reflect development</a:t>
            </a:r>
          </a:p>
          <a:p>
            <a:pPr marL="357708" indent="-357708"/>
            <a:r>
              <a:rPr lang="en-US" sz="2133" dirty="0"/>
              <a:t>However: TV still by far most relevant (will remain for 2020 &amp; 2024)</a:t>
            </a:r>
          </a:p>
          <a:p>
            <a:pPr marL="357708" indent="-357708"/>
            <a:r>
              <a:rPr lang="en-US" sz="2133" dirty="0"/>
              <a:t>Use of digital platforms increasing quickly</a:t>
            </a:r>
          </a:p>
          <a:p>
            <a:pPr marL="357708" indent="-357708"/>
            <a:r>
              <a:rPr lang="en-US" sz="2133" dirty="0"/>
              <a:t>Type of content consumed varies according to method</a:t>
            </a:r>
          </a:p>
          <a:p>
            <a:pPr marL="357708" indent="-357708"/>
            <a:r>
              <a:rPr lang="en-US" sz="2133" dirty="0"/>
              <a:t>Choice for fan is increasing</a:t>
            </a:r>
          </a:p>
          <a:p>
            <a:pPr marL="357708" indent="-357708"/>
            <a:r>
              <a:rPr lang="en-US" sz="2133" dirty="0"/>
              <a:t>Common key factors for success &amp; non-success</a:t>
            </a:r>
          </a:p>
        </p:txBody>
      </p:sp>
      <p:sp>
        <p:nvSpPr>
          <p:cNvPr id="8" name="Title 2"/>
          <p:cNvSpPr>
            <a:spLocks noGrp="1"/>
          </p:cNvSpPr>
          <p:nvPr>
            <p:ph type="ctrTitle"/>
          </p:nvPr>
        </p:nvSpPr>
        <p:spPr>
          <a:xfrm>
            <a:off x="3634597" y="352289"/>
            <a:ext cx="7914396" cy="426452"/>
          </a:xfrm>
        </p:spPr>
        <p:txBody>
          <a:bodyPr>
            <a:normAutofit fontScale="90000"/>
          </a:bodyPr>
          <a:lstStyle/>
          <a:p>
            <a:r>
              <a:rPr lang="en-US" dirty="0" smtClean="0">
                <a:solidFill>
                  <a:srgbClr val="5B0E6C"/>
                </a:solidFill>
              </a:rPr>
              <a:t>Session6: Key Note</a:t>
            </a:r>
            <a:endParaRPr lang="en-US" dirty="0">
              <a:solidFill>
                <a:srgbClr val="5B0E6C"/>
              </a:solidFill>
            </a:endParaRPr>
          </a:p>
        </p:txBody>
      </p:sp>
      <p:sp>
        <p:nvSpPr>
          <p:cNvPr id="9" name="Title 2"/>
          <p:cNvSpPr txBox="1">
            <a:spLocks/>
          </p:cNvSpPr>
          <p:nvPr/>
        </p:nvSpPr>
        <p:spPr>
          <a:xfrm>
            <a:off x="5373237" y="6088708"/>
            <a:ext cx="5887017" cy="224793"/>
          </a:xfrm>
          <a:prstGeom prst="rect">
            <a:avLst/>
          </a:prstGeom>
        </p:spPr>
        <p:txBody>
          <a:bodyPr vert="horz" lIns="121920" tIns="0" rIns="0" bIns="0" rtlCol="0" anchor="ctr">
            <a:normAutofit fontScale="82500" lnSpcReduction="10000"/>
          </a:bodyPr>
          <a:lstStyle>
            <a:lvl1pPr algn="r" defTabSz="457200" rtl="0" eaLnBrk="1" latinLnBrk="0" hangingPunct="1">
              <a:spcBef>
                <a:spcPct val="0"/>
              </a:spcBef>
              <a:buNone/>
              <a:defRPr sz="2400" b="0" i="0" kern="1200">
                <a:solidFill>
                  <a:srgbClr val="ED821D"/>
                </a:solidFill>
                <a:latin typeface="+mj-lt"/>
                <a:ea typeface="+mj-ea"/>
                <a:cs typeface="Bliss-Bold"/>
              </a:defRPr>
            </a:lvl1pPr>
          </a:lstStyle>
          <a:p>
            <a:pPr algn="l"/>
            <a:r>
              <a:rPr lang="en-US" sz="1067" dirty="0">
                <a:solidFill>
                  <a:prstClr val="black"/>
                </a:solidFill>
              </a:rPr>
              <a:t>* All figures: “Know the Fan – The Global Sports Media Consumption Report” by Perform, Kantar Media &amp; </a:t>
            </a:r>
            <a:r>
              <a:rPr lang="en-US" sz="1067" dirty="0" err="1">
                <a:solidFill>
                  <a:prstClr val="black"/>
                </a:solidFill>
              </a:rPr>
              <a:t>SportBusiness</a:t>
            </a:r>
            <a:endParaRPr lang="en-US" sz="1067" dirty="0">
              <a:solidFill>
                <a:prstClr val="black"/>
              </a:solidFill>
            </a:endParaRPr>
          </a:p>
        </p:txBody>
      </p:sp>
      <p:sp>
        <p:nvSpPr>
          <p:cNvPr id="4" name="Rectangle 3"/>
          <p:cNvSpPr/>
          <p:nvPr/>
        </p:nvSpPr>
        <p:spPr>
          <a:xfrm>
            <a:off x="2735765" y="1248937"/>
            <a:ext cx="515435" cy="5064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fr-CH" sz="2400">
              <a:solidFill>
                <a:prstClr val="white"/>
              </a:solidFill>
            </a:endParaRPr>
          </a:p>
        </p:txBody>
      </p:sp>
      <p:pic>
        <p:nvPicPr>
          <p:cNvPr id="10" name="Picture 9"/>
          <p:cNvPicPr>
            <a:picLocks noChangeAspect="1"/>
          </p:cNvPicPr>
          <p:nvPr/>
        </p:nvPicPr>
        <p:blipFill>
          <a:blip r:embed="rId5"/>
          <a:stretch>
            <a:fillRect/>
          </a:stretch>
        </p:blipFill>
        <p:spPr>
          <a:xfrm>
            <a:off x="7550352" y="284571"/>
            <a:ext cx="970501" cy="477899"/>
          </a:xfrm>
          <a:prstGeom prst="rect">
            <a:avLst/>
          </a:prstGeom>
        </p:spPr>
      </p:pic>
    </p:spTree>
    <p:extLst>
      <p:ext uri="{BB962C8B-B14F-4D97-AF65-F5344CB8AC3E}">
        <p14:creationId xmlns:p14="http://schemas.microsoft.com/office/powerpoint/2010/main" val="838407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2015_PPT_TX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4097"/>
          </a:xfrm>
          <a:prstGeom prst="rect">
            <a:avLst/>
          </a:prstGeom>
        </p:spPr>
      </p:pic>
      <p:sp>
        <p:nvSpPr>
          <p:cNvPr id="14" name="Title 2"/>
          <p:cNvSpPr txBox="1">
            <a:spLocks/>
          </p:cNvSpPr>
          <p:nvPr/>
        </p:nvSpPr>
        <p:spPr>
          <a:xfrm>
            <a:off x="541409" y="6571542"/>
            <a:ext cx="5542367" cy="224793"/>
          </a:xfrm>
          <a:prstGeom prst="rect">
            <a:avLst/>
          </a:prstGeom>
        </p:spPr>
        <p:txBody>
          <a:bodyPr vert="horz" lIns="121920" tIns="0" rIns="0" bIns="0" rtlCol="0" anchor="ctr">
            <a:normAutofit fontScale="97500"/>
          </a:bodyPr>
          <a:lstStyle>
            <a:lvl1pPr algn="r" defTabSz="457200" rtl="0" eaLnBrk="1" latinLnBrk="0" hangingPunct="1">
              <a:spcBef>
                <a:spcPct val="0"/>
              </a:spcBef>
              <a:buNone/>
              <a:defRPr sz="2400" b="0" i="0" kern="1200">
                <a:solidFill>
                  <a:srgbClr val="ED821D"/>
                </a:solidFill>
                <a:latin typeface="+mj-lt"/>
                <a:ea typeface="+mj-ea"/>
                <a:cs typeface="Bliss-Bold"/>
              </a:defRPr>
            </a:lvl1pPr>
          </a:lstStyle>
          <a:p>
            <a:pPr algn="l"/>
            <a:r>
              <a:rPr lang="en-US" sz="1067" dirty="0">
                <a:solidFill>
                  <a:srgbClr val="FFFFFF"/>
                </a:solidFill>
              </a:rPr>
              <a:t>FEI Sports Forum, 4-5 April 2016, IMD Lausanne</a:t>
            </a:r>
          </a:p>
        </p:txBody>
      </p:sp>
      <p:sp>
        <p:nvSpPr>
          <p:cNvPr id="7" name="Content Placeholder 1"/>
          <p:cNvSpPr>
            <a:spLocks noGrp="1"/>
          </p:cNvSpPr>
          <p:nvPr>
            <p:ph idx="4294967295"/>
          </p:nvPr>
        </p:nvSpPr>
        <p:spPr>
          <a:xfrm>
            <a:off x="5373236" y="1600201"/>
            <a:ext cx="6779941" cy="4525963"/>
          </a:xfrm>
        </p:spPr>
        <p:txBody>
          <a:bodyPr>
            <a:normAutofit/>
          </a:bodyPr>
          <a:lstStyle/>
          <a:p>
            <a:pPr marL="0" indent="0">
              <a:buNone/>
            </a:pPr>
            <a:r>
              <a:rPr lang="en-US" sz="2533" b="1" dirty="0"/>
              <a:t>Key success factors:</a:t>
            </a:r>
          </a:p>
          <a:p>
            <a:pPr marL="357708" indent="-357708"/>
            <a:r>
              <a:rPr lang="en-US" sz="2133" dirty="0"/>
              <a:t>“KISS” approach:</a:t>
            </a:r>
          </a:p>
          <a:p>
            <a:pPr marL="721766" lvl="1" indent="-359824">
              <a:buFont typeface="Courier New" panose="02070309020205020404" pitchFamily="49" charset="0"/>
              <a:buChar char="o"/>
            </a:pPr>
            <a:r>
              <a:rPr lang="en-US" sz="1867" dirty="0"/>
              <a:t>Keep</a:t>
            </a:r>
          </a:p>
          <a:p>
            <a:pPr marL="721766" lvl="1" indent="-359824">
              <a:buFont typeface="Courier New" panose="02070309020205020404" pitchFamily="49" charset="0"/>
              <a:buChar char="o"/>
            </a:pPr>
            <a:r>
              <a:rPr lang="en-US" sz="1867" dirty="0"/>
              <a:t>It			</a:t>
            </a:r>
          </a:p>
          <a:p>
            <a:pPr marL="721766" lvl="1" indent="-359824">
              <a:buFont typeface="Courier New" panose="02070309020205020404" pitchFamily="49" charset="0"/>
              <a:buChar char="o"/>
            </a:pPr>
            <a:r>
              <a:rPr lang="en-US" sz="1867" dirty="0"/>
              <a:t>Short &amp;</a:t>
            </a:r>
          </a:p>
          <a:p>
            <a:pPr marL="721766" lvl="1" indent="-359824">
              <a:buFont typeface="Courier New" panose="02070309020205020404" pitchFamily="49" charset="0"/>
              <a:buChar char="o"/>
            </a:pPr>
            <a:r>
              <a:rPr lang="en-US" sz="1867" dirty="0"/>
              <a:t>Simple </a:t>
            </a:r>
          </a:p>
          <a:p>
            <a:pPr marL="357708" indent="-357708"/>
            <a:r>
              <a:rPr lang="en-US" sz="2133" dirty="0"/>
              <a:t>Be reliable (start &amp; end-times/pre- &amp; post planning)</a:t>
            </a:r>
          </a:p>
          <a:p>
            <a:pPr marL="357708" indent="-357708"/>
            <a:r>
              <a:rPr lang="en-US" sz="2133" dirty="0"/>
              <a:t>Be easy to understand (audience not clever) </a:t>
            </a:r>
          </a:p>
          <a:p>
            <a:pPr marL="357708" indent="-357708"/>
            <a:r>
              <a:rPr lang="en-US" sz="2133" dirty="0"/>
              <a:t>Deliver drama &amp; entertainment (but no circus)</a:t>
            </a:r>
          </a:p>
          <a:p>
            <a:pPr marL="357708" indent="-357708"/>
            <a:r>
              <a:rPr lang="en-US" sz="2133" dirty="0"/>
              <a:t>Tell a story</a:t>
            </a:r>
          </a:p>
          <a:p>
            <a:pPr marL="357708" indent="-357708"/>
            <a:r>
              <a:rPr lang="en-US" sz="2133" dirty="0"/>
              <a:t>Provide confidence</a:t>
            </a:r>
          </a:p>
        </p:txBody>
      </p:sp>
      <p:sp>
        <p:nvSpPr>
          <p:cNvPr id="8" name="Title 2"/>
          <p:cNvSpPr>
            <a:spLocks noGrp="1"/>
          </p:cNvSpPr>
          <p:nvPr>
            <p:ph type="ctrTitle"/>
          </p:nvPr>
        </p:nvSpPr>
        <p:spPr>
          <a:xfrm>
            <a:off x="3634597" y="352289"/>
            <a:ext cx="7914396" cy="426452"/>
          </a:xfrm>
        </p:spPr>
        <p:txBody>
          <a:bodyPr>
            <a:normAutofit fontScale="90000"/>
          </a:bodyPr>
          <a:lstStyle/>
          <a:p>
            <a:r>
              <a:rPr lang="en-US" dirty="0" smtClean="0">
                <a:solidFill>
                  <a:srgbClr val="5B0E6C"/>
                </a:solidFill>
              </a:rPr>
              <a:t>Session6: Key Note</a:t>
            </a:r>
            <a:endParaRPr lang="en-US" dirty="0">
              <a:solidFill>
                <a:srgbClr val="5B0E6C"/>
              </a:solidFill>
            </a:endParaRPr>
          </a:p>
        </p:txBody>
      </p:sp>
      <p:sp>
        <p:nvSpPr>
          <p:cNvPr id="4" name="Rectangle 3"/>
          <p:cNvSpPr/>
          <p:nvPr/>
        </p:nvSpPr>
        <p:spPr>
          <a:xfrm>
            <a:off x="2735765" y="1248937"/>
            <a:ext cx="515435" cy="5064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fr-CH" sz="2400">
              <a:solidFill>
                <a:prstClr val="white"/>
              </a:solidFill>
            </a:endParaRPr>
          </a:p>
        </p:txBody>
      </p:sp>
      <p:pic>
        <p:nvPicPr>
          <p:cNvPr id="12" name="Picture 2" descr="https://s-media-cache-ak0.pinimg.com/236x/12/9e/c7/129ec7c21b5eea9030bfdc4af1aee3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9106" y="1685245"/>
            <a:ext cx="4013205" cy="40132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7550352" y="284571"/>
            <a:ext cx="970501" cy="477899"/>
          </a:xfrm>
          <a:prstGeom prst="rect">
            <a:avLst/>
          </a:prstGeom>
        </p:spPr>
      </p:pic>
    </p:spTree>
    <p:extLst>
      <p:ext uri="{BB962C8B-B14F-4D97-AF65-F5344CB8AC3E}">
        <p14:creationId xmlns:p14="http://schemas.microsoft.com/office/powerpoint/2010/main" val="2756270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2015_PPT_TX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4097"/>
          </a:xfrm>
          <a:prstGeom prst="rect">
            <a:avLst/>
          </a:prstGeom>
        </p:spPr>
      </p:pic>
      <p:sp>
        <p:nvSpPr>
          <p:cNvPr id="14" name="Title 2"/>
          <p:cNvSpPr txBox="1">
            <a:spLocks/>
          </p:cNvSpPr>
          <p:nvPr/>
        </p:nvSpPr>
        <p:spPr>
          <a:xfrm>
            <a:off x="541409" y="6571542"/>
            <a:ext cx="5542367" cy="224793"/>
          </a:xfrm>
          <a:prstGeom prst="rect">
            <a:avLst/>
          </a:prstGeom>
        </p:spPr>
        <p:txBody>
          <a:bodyPr vert="horz" lIns="121920" tIns="0" rIns="0" bIns="0" rtlCol="0" anchor="ctr">
            <a:normAutofit fontScale="97500"/>
          </a:bodyPr>
          <a:lstStyle>
            <a:lvl1pPr algn="r" defTabSz="457200" rtl="0" eaLnBrk="1" latinLnBrk="0" hangingPunct="1">
              <a:spcBef>
                <a:spcPct val="0"/>
              </a:spcBef>
              <a:buNone/>
              <a:defRPr sz="2400" b="0" i="0" kern="1200">
                <a:solidFill>
                  <a:srgbClr val="ED821D"/>
                </a:solidFill>
                <a:latin typeface="+mj-lt"/>
                <a:ea typeface="+mj-ea"/>
                <a:cs typeface="Bliss-Bold"/>
              </a:defRPr>
            </a:lvl1pPr>
          </a:lstStyle>
          <a:p>
            <a:pPr algn="l"/>
            <a:r>
              <a:rPr lang="en-US" sz="1067" dirty="0">
                <a:solidFill>
                  <a:srgbClr val="FFFFFF"/>
                </a:solidFill>
              </a:rPr>
              <a:t>FEI Sports Forum, 4-5 April 2016, IMD Lausanne</a:t>
            </a:r>
          </a:p>
        </p:txBody>
      </p:sp>
      <p:sp>
        <p:nvSpPr>
          <p:cNvPr id="8" name="Title 2"/>
          <p:cNvSpPr>
            <a:spLocks noGrp="1"/>
          </p:cNvSpPr>
          <p:nvPr>
            <p:ph type="ctrTitle"/>
          </p:nvPr>
        </p:nvSpPr>
        <p:spPr>
          <a:xfrm>
            <a:off x="3634597" y="352289"/>
            <a:ext cx="7914396" cy="426452"/>
          </a:xfrm>
        </p:spPr>
        <p:txBody>
          <a:bodyPr>
            <a:normAutofit fontScale="90000"/>
          </a:bodyPr>
          <a:lstStyle/>
          <a:p>
            <a:r>
              <a:rPr lang="en-US" dirty="0" smtClean="0">
                <a:solidFill>
                  <a:srgbClr val="5B0E6C"/>
                </a:solidFill>
              </a:rPr>
              <a:t>Session6: Key Note</a:t>
            </a:r>
            <a:endParaRPr lang="en-US" dirty="0">
              <a:solidFill>
                <a:srgbClr val="5B0E6C"/>
              </a:solidFill>
            </a:endParaRPr>
          </a:p>
        </p:txBody>
      </p:sp>
      <p:sp>
        <p:nvSpPr>
          <p:cNvPr id="4" name="Rectangle 3"/>
          <p:cNvSpPr/>
          <p:nvPr/>
        </p:nvSpPr>
        <p:spPr>
          <a:xfrm>
            <a:off x="2735765" y="1248937"/>
            <a:ext cx="515435" cy="5064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fr-CH" sz="2400">
              <a:solidFill>
                <a:prstClr val="white"/>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29" y="1412098"/>
            <a:ext cx="3115587" cy="4526087"/>
          </a:xfrm>
          <a:prstGeom prst="rect">
            <a:avLst/>
          </a:prstGeom>
        </p:spPr>
      </p:pic>
      <p:pic>
        <p:nvPicPr>
          <p:cNvPr id="10" name="Content Placeholder 6"/>
          <p:cNvPicPr>
            <a:picLocks noGrp="1" noChangeAspect="1"/>
          </p:cNvPicPr>
          <p:nvPr>
            <p:ph sz="half" idx="4294967295"/>
          </p:nvPr>
        </p:nvPicPr>
        <p:blipFill>
          <a:blip r:embed="rId5" cstate="print">
            <a:extLst>
              <a:ext uri="{28A0092B-C50C-407E-A947-70E740481C1C}">
                <a14:useLocalDpi xmlns:a14="http://schemas.microsoft.com/office/drawing/2010/main" val="0"/>
              </a:ext>
            </a:extLst>
          </a:blip>
          <a:stretch>
            <a:fillRect/>
          </a:stretch>
        </p:blipFill>
        <p:spPr>
          <a:xfrm>
            <a:off x="10482753" y="1370445"/>
            <a:ext cx="955473" cy="893697"/>
          </a:xfrm>
          <a:prstGeom prst="rect">
            <a:avLst/>
          </a:prstGeom>
        </p:spPr>
      </p:pic>
      <p:sp>
        <p:nvSpPr>
          <p:cNvPr id="11" name="Content Placeholder 1"/>
          <p:cNvSpPr>
            <a:spLocks noGrp="1"/>
          </p:cNvSpPr>
          <p:nvPr>
            <p:ph idx="4294967295"/>
          </p:nvPr>
        </p:nvSpPr>
        <p:spPr>
          <a:xfrm>
            <a:off x="4455933" y="1558437"/>
            <a:ext cx="6110467" cy="4525963"/>
          </a:xfrm>
        </p:spPr>
        <p:txBody>
          <a:bodyPr>
            <a:normAutofit/>
          </a:bodyPr>
          <a:lstStyle/>
          <a:p>
            <a:pPr marL="0" indent="0">
              <a:buNone/>
            </a:pPr>
            <a:r>
              <a:rPr lang="en-US" sz="2133" b="1" dirty="0"/>
              <a:t>Case Study I: Major League Soccer (MLS)</a:t>
            </a:r>
            <a:r>
              <a:rPr lang="en-GB" sz="2133" dirty="0"/>
              <a:t> </a:t>
            </a:r>
            <a:endParaRPr lang="en-GB" sz="2133" dirty="0"/>
          </a:p>
          <a:p>
            <a:pPr marL="0" indent="0">
              <a:buNone/>
            </a:pPr>
            <a:endParaRPr lang="en-GB" sz="1333" dirty="0"/>
          </a:p>
          <a:p>
            <a:r>
              <a:rPr lang="en-GB" sz="2133" dirty="0"/>
              <a:t>Despite </a:t>
            </a:r>
            <a:r>
              <a:rPr lang="en-GB" sz="2133" dirty="0"/>
              <a:t>1994 </a:t>
            </a:r>
            <a:r>
              <a:rPr lang="en-GB" sz="2133" dirty="0"/>
              <a:t>FIFA World Cup™, </a:t>
            </a:r>
            <a:r>
              <a:rPr lang="en-GB" sz="2133" dirty="0"/>
              <a:t>David Beckham joining LA Galaxy in 1997 and both Men and Women’s team doing very well as recently as 2011 NBC signed a three- year deal for as little as $</a:t>
            </a:r>
            <a:r>
              <a:rPr lang="en-GB" sz="2133" dirty="0"/>
              <a:t>10m.</a:t>
            </a:r>
            <a:endParaRPr lang="en-GB" sz="2133" dirty="0"/>
          </a:p>
          <a:p>
            <a:endParaRPr lang="en-GB" sz="1333" dirty="0"/>
          </a:p>
          <a:p>
            <a:r>
              <a:rPr lang="en-GB" sz="2133" dirty="0"/>
              <a:t>Now </a:t>
            </a:r>
            <a:r>
              <a:rPr lang="en-GB" sz="2133" dirty="0"/>
              <a:t>attendance </a:t>
            </a:r>
            <a:r>
              <a:rPr lang="en-GB" sz="2133" dirty="0"/>
              <a:t>is up 35%, Franchises are being sold for over $65m as opposed to $8m a few years ago and ESPN/Fox deal worth $90 a </a:t>
            </a:r>
            <a:r>
              <a:rPr lang="en-GB" sz="2133" dirty="0"/>
              <a:t>year</a:t>
            </a:r>
            <a:endParaRPr lang="en-US" sz="2133" dirty="0"/>
          </a:p>
        </p:txBody>
      </p:sp>
      <p:pic>
        <p:nvPicPr>
          <p:cNvPr id="12" name="Picture 11"/>
          <p:cNvPicPr>
            <a:picLocks noChangeAspect="1"/>
          </p:cNvPicPr>
          <p:nvPr/>
        </p:nvPicPr>
        <p:blipFill>
          <a:blip r:embed="rId6"/>
          <a:stretch>
            <a:fillRect/>
          </a:stretch>
        </p:blipFill>
        <p:spPr>
          <a:xfrm>
            <a:off x="7550352" y="284571"/>
            <a:ext cx="970501" cy="477899"/>
          </a:xfrm>
          <a:prstGeom prst="rect">
            <a:avLst/>
          </a:prstGeom>
        </p:spPr>
      </p:pic>
    </p:spTree>
    <p:extLst>
      <p:ext uri="{BB962C8B-B14F-4D97-AF65-F5344CB8AC3E}">
        <p14:creationId xmlns:p14="http://schemas.microsoft.com/office/powerpoint/2010/main" val="2521840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2015_PPT_TX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4097"/>
          </a:xfrm>
          <a:prstGeom prst="rect">
            <a:avLst/>
          </a:prstGeom>
        </p:spPr>
      </p:pic>
      <p:sp>
        <p:nvSpPr>
          <p:cNvPr id="14" name="Title 2"/>
          <p:cNvSpPr txBox="1">
            <a:spLocks/>
          </p:cNvSpPr>
          <p:nvPr/>
        </p:nvSpPr>
        <p:spPr>
          <a:xfrm>
            <a:off x="541409" y="6571542"/>
            <a:ext cx="5542367" cy="224793"/>
          </a:xfrm>
          <a:prstGeom prst="rect">
            <a:avLst/>
          </a:prstGeom>
        </p:spPr>
        <p:txBody>
          <a:bodyPr vert="horz" lIns="121920" tIns="0" rIns="0" bIns="0" rtlCol="0" anchor="ctr">
            <a:normAutofit fontScale="97500"/>
          </a:bodyPr>
          <a:lstStyle>
            <a:lvl1pPr algn="r" defTabSz="457200" rtl="0" eaLnBrk="1" latinLnBrk="0" hangingPunct="1">
              <a:spcBef>
                <a:spcPct val="0"/>
              </a:spcBef>
              <a:buNone/>
              <a:defRPr sz="2400" b="0" i="0" kern="1200">
                <a:solidFill>
                  <a:srgbClr val="ED821D"/>
                </a:solidFill>
                <a:latin typeface="+mj-lt"/>
                <a:ea typeface="+mj-ea"/>
                <a:cs typeface="Bliss-Bold"/>
              </a:defRPr>
            </a:lvl1pPr>
          </a:lstStyle>
          <a:p>
            <a:pPr algn="l"/>
            <a:r>
              <a:rPr lang="en-US" sz="1067" dirty="0">
                <a:solidFill>
                  <a:srgbClr val="FFFFFF"/>
                </a:solidFill>
              </a:rPr>
              <a:t>FEI Sports Forum, 4-5 April 2016, IMD Lausanne</a:t>
            </a:r>
          </a:p>
        </p:txBody>
      </p:sp>
      <p:sp>
        <p:nvSpPr>
          <p:cNvPr id="7" name="Content Placeholder 1"/>
          <p:cNvSpPr>
            <a:spLocks noGrp="1"/>
          </p:cNvSpPr>
          <p:nvPr>
            <p:ph idx="4294967295"/>
          </p:nvPr>
        </p:nvSpPr>
        <p:spPr>
          <a:xfrm>
            <a:off x="4387693" y="1430823"/>
            <a:ext cx="6667815" cy="4713299"/>
          </a:xfrm>
        </p:spPr>
        <p:txBody>
          <a:bodyPr>
            <a:noAutofit/>
          </a:bodyPr>
          <a:lstStyle/>
          <a:p>
            <a:pPr marL="0" indent="0">
              <a:buNone/>
            </a:pPr>
            <a:r>
              <a:rPr lang="en-US" sz="2133" b="1" dirty="0"/>
              <a:t>Case Study I: Major League Soccer (MLS)</a:t>
            </a:r>
          </a:p>
          <a:p>
            <a:pPr marL="0" indent="0">
              <a:buNone/>
            </a:pPr>
            <a:endParaRPr lang="en-US" sz="1333" b="1" dirty="0"/>
          </a:p>
          <a:p>
            <a:r>
              <a:rPr lang="en-US" sz="2133" dirty="0"/>
              <a:t>Schedule </a:t>
            </a:r>
            <a:r>
              <a:rPr lang="en-US" sz="2133" dirty="0"/>
              <a:t>confirmed 6 months </a:t>
            </a:r>
            <a:r>
              <a:rPr lang="en-US" sz="2133" dirty="0"/>
              <a:t>ahead -</a:t>
            </a:r>
            <a:r>
              <a:rPr lang="en-US" sz="2133" b="1" dirty="0"/>
              <a:t>no changes allowed</a:t>
            </a:r>
            <a:r>
              <a:rPr lang="en-US" sz="2133" dirty="0"/>
              <a:t>- TV companies now feel confident their schedule will be </a:t>
            </a:r>
            <a:r>
              <a:rPr lang="en-US" sz="2133" dirty="0"/>
              <a:t>correct</a:t>
            </a:r>
            <a:endParaRPr lang="en-US" sz="2133" dirty="0"/>
          </a:p>
          <a:p>
            <a:r>
              <a:rPr lang="en-US" sz="2133" dirty="0"/>
              <a:t>A </a:t>
            </a:r>
            <a:r>
              <a:rPr lang="en-US" sz="2133" dirty="0"/>
              <a:t>reorganization of the league meant their was an </a:t>
            </a:r>
            <a:r>
              <a:rPr lang="en-US" sz="2133" b="1" dirty="0"/>
              <a:t>easy to understand format </a:t>
            </a:r>
            <a:r>
              <a:rPr lang="en-US" sz="2133" dirty="0"/>
              <a:t>with the play offs now being clear</a:t>
            </a:r>
          </a:p>
          <a:p>
            <a:r>
              <a:rPr lang="en-US" sz="2133" dirty="0"/>
              <a:t>IMG </a:t>
            </a:r>
            <a:r>
              <a:rPr lang="en-US" sz="2133" dirty="0"/>
              <a:t>was appointed to make an international highlights </a:t>
            </a:r>
            <a:r>
              <a:rPr lang="en-US" sz="2133" dirty="0" err="1"/>
              <a:t>programme</a:t>
            </a:r>
            <a:r>
              <a:rPr lang="en-US" sz="2133" dirty="0"/>
              <a:t> </a:t>
            </a:r>
          </a:p>
          <a:p>
            <a:r>
              <a:rPr lang="en-US" sz="2133" dirty="0"/>
              <a:t>We  </a:t>
            </a:r>
            <a:r>
              <a:rPr lang="en-US" sz="2133" dirty="0"/>
              <a:t>concentrated on telling stories about people.</a:t>
            </a:r>
          </a:p>
          <a:p>
            <a:r>
              <a:rPr lang="en-US" sz="2133" dirty="0"/>
              <a:t>MLS </a:t>
            </a:r>
            <a:r>
              <a:rPr lang="en-US" sz="2133" dirty="0"/>
              <a:t>listened to broadcasters about what time of day they wanted matches  and durations</a:t>
            </a:r>
          </a:p>
          <a:p>
            <a:pPr marL="0" indent="0">
              <a:buNone/>
            </a:pPr>
            <a:endParaRPr lang="en-US" sz="2133" b="1" dirty="0"/>
          </a:p>
        </p:txBody>
      </p:sp>
      <p:sp>
        <p:nvSpPr>
          <p:cNvPr id="8" name="Title 2"/>
          <p:cNvSpPr>
            <a:spLocks noGrp="1"/>
          </p:cNvSpPr>
          <p:nvPr>
            <p:ph type="ctrTitle"/>
          </p:nvPr>
        </p:nvSpPr>
        <p:spPr>
          <a:xfrm>
            <a:off x="3634597" y="352289"/>
            <a:ext cx="7914396" cy="426452"/>
          </a:xfrm>
        </p:spPr>
        <p:txBody>
          <a:bodyPr>
            <a:normAutofit fontScale="90000"/>
          </a:bodyPr>
          <a:lstStyle/>
          <a:p>
            <a:r>
              <a:rPr lang="en-US" dirty="0" smtClean="0">
                <a:solidFill>
                  <a:srgbClr val="5B0E6C"/>
                </a:solidFill>
              </a:rPr>
              <a:t>Session6: Key Note</a:t>
            </a:r>
            <a:endParaRPr lang="en-US" dirty="0">
              <a:solidFill>
                <a:srgbClr val="5B0E6C"/>
              </a:solidFill>
            </a:endParaRPr>
          </a:p>
        </p:txBody>
      </p:sp>
      <p:sp>
        <p:nvSpPr>
          <p:cNvPr id="4" name="Rectangle 3"/>
          <p:cNvSpPr/>
          <p:nvPr/>
        </p:nvSpPr>
        <p:spPr>
          <a:xfrm>
            <a:off x="2735765" y="1248937"/>
            <a:ext cx="515435" cy="5064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fr-CH" sz="2400">
              <a:solidFill>
                <a:prstClr val="white"/>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537" y="1412098"/>
            <a:ext cx="3183235" cy="4526087"/>
          </a:xfrm>
          <a:prstGeom prst="rect">
            <a:avLst/>
          </a:prstGeom>
        </p:spPr>
      </p:pic>
      <p:pic>
        <p:nvPicPr>
          <p:cNvPr id="9" name="Picture 8"/>
          <p:cNvPicPr>
            <a:picLocks noChangeAspect="1"/>
          </p:cNvPicPr>
          <p:nvPr/>
        </p:nvPicPr>
        <p:blipFill>
          <a:blip r:embed="rId5"/>
          <a:stretch>
            <a:fillRect/>
          </a:stretch>
        </p:blipFill>
        <p:spPr>
          <a:xfrm>
            <a:off x="7550352" y="284571"/>
            <a:ext cx="970501" cy="477899"/>
          </a:xfrm>
          <a:prstGeom prst="rect">
            <a:avLst/>
          </a:prstGeom>
        </p:spPr>
      </p:pic>
      <p:pic>
        <p:nvPicPr>
          <p:cNvPr id="11" name="Content Placeholder 6"/>
          <p:cNvPicPr>
            <a:picLocks noGrp="1" noChangeAspect="1"/>
          </p:cNvPicPr>
          <p:nvPr>
            <p:ph sz="half" idx="4294967295"/>
          </p:nvPr>
        </p:nvPicPr>
        <p:blipFill>
          <a:blip r:embed="rId6" cstate="print">
            <a:extLst>
              <a:ext uri="{28A0092B-C50C-407E-A947-70E740481C1C}">
                <a14:useLocalDpi xmlns:a14="http://schemas.microsoft.com/office/drawing/2010/main" val="0"/>
              </a:ext>
            </a:extLst>
          </a:blip>
          <a:stretch>
            <a:fillRect/>
          </a:stretch>
        </p:blipFill>
        <p:spPr>
          <a:xfrm>
            <a:off x="10482753" y="1370445"/>
            <a:ext cx="955473" cy="893697"/>
          </a:xfrm>
          <a:prstGeom prst="rect">
            <a:avLst/>
          </a:prstGeom>
        </p:spPr>
      </p:pic>
    </p:spTree>
    <p:extLst>
      <p:ext uri="{BB962C8B-B14F-4D97-AF65-F5344CB8AC3E}">
        <p14:creationId xmlns:p14="http://schemas.microsoft.com/office/powerpoint/2010/main" val="426212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2015_PPT_TX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65" y="1"/>
            <a:ext cx="12192000" cy="6864097"/>
          </a:xfrm>
          <a:prstGeom prst="rect">
            <a:avLst/>
          </a:prstGeom>
        </p:spPr>
      </p:pic>
      <p:sp>
        <p:nvSpPr>
          <p:cNvPr id="14" name="Title 2"/>
          <p:cNvSpPr txBox="1">
            <a:spLocks/>
          </p:cNvSpPr>
          <p:nvPr/>
        </p:nvSpPr>
        <p:spPr>
          <a:xfrm>
            <a:off x="541409" y="6571542"/>
            <a:ext cx="5542367" cy="224793"/>
          </a:xfrm>
          <a:prstGeom prst="rect">
            <a:avLst/>
          </a:prstGeom>
        </p:spPr>
        <p:txBody>
          <a:bodyPr vert="horz" lIns="121920" tIns="0" rIns="0" bIns="0" rtlCol="0" anchor="ctr">
            <a:normAutofit fontScale="97500"/>
          </a:bodyPr>
          <a:lstStyle>
            <a:lvl1pPr algn="r" defTabSz="457200" rtl="0" eaLnBrk="1" latinLnBrk="0" hangingPunct="1">
              <a:spcBef>
                <a:spcPct val="0"/>
              </a:spcBef>
              <a:buNone/>
              <a:defRPr sz="2400" b="0" i="0" kern="1200">
                <a:solidFill>
                  <a:srgbClr val="ED821D"/>
                </a:solidFill>
                <a:latin typeface="+mj-lt"/>
                <a:ea typeface="+mj-ea"/>
                <a:cs typeface="Bliss-Bold"/>
              </a:defRPr>
            </a:lvl1pPr>
          </a:lstStyle>
          <a:p>
            <a:pPr algn="l"/>
            <a:r>
              <a:rPr lang="en-US" sz="1067" dirty="0">
                <a:solidFill>
                  <a:srgbClr val="FFFFFF"/>
                </a:solidFill>
              </a:rPr>
              <a:t>FEI Sports Forum, 4-5 April 2016, IMD Lausanne</a:t>
            </a:r>
          </a:p>
        </p:txBody>
      </p:sp>
      <p:sp>
        <p:nvSpPr>
          <p:cNvPr id="8" name="Title 2"/>
          <p:cNvSpPr>
            <a:spLocks noGrp="1"/>
          </p:cNvSpPr>
          <p:nvPr>
            <p:ph type="ctrTitle"/>
          </p:nvPr>
        </p:nvSpPr>
        <p:spPr>
          <a:xfrm>
            <a:off x="3634597" y="352289"/>
            <a:ext cx="7914396" cy="426452"/>
          </a:xfrm>
        </p:spPr>
        <p:txBody>
          <a:bodyPr>
            <a:normAutofit fontScale="90000"/>
          </a:bodyPr>
          <a:lstStyle/>
          <a:p>
            <a:r>
              <a:rPr lang="en-US" dirty="0" smtClean="0">
                <a:solidFill>
                  <a:srgbClr val="5B0E6C"/>
                </a:solidFill>
              </a:rPr>
              <a:t>Session6: Key Note</a:t>
            </a:r>
            <a:endParaRPr lang="en-US" dirty="0">
              <a:solidFill>
                <a:srgbClr val="5B0E6C"/>
              </a:solidFill>
            </a:endParaRPr>
          </a:p>
        </p:txBody>
      </p:sp>
      <p:sp>
        <p:nvSpPr>
          <p:cNvPr id="4" name="Rectangle 3"/>
          <p:cNvSpPr/>
          <p:nvPr/>
        </p:nvSpPr>
        <p:spPr>
          <a:xfrm>
            <a:off x="2735765" y="1248937"/>
            <a:ext cx="515435" cy="5064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fr-CH" sz="240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057" y="1412099"/>
            <a:ext cx="3099327" cy="4689248"/>
          </a:xfrm>
          <a:prstGeom prst="rect">
            <a:avLst/>
          </a:prstGeom>
        </p:spPr>
      </p:pic>
      <p:sp>
        <p:nvSpPr>
          <p:cNvPr id="2" name="Rectangle 1"/>
          <p:cNvSpPr/>
          <p:nvPr/>
        </p:nvSpPr>
        <p:spPr>
          <a:xfrm>
            <a:off x="4112469" y="1592772"/>
            <a:ext cx="6930000" cy="4236224"/>
          </a:xfrm>
          <a:prstGeom prst="rect">
            <a:avLst/>
          </a:prstGeom>
        </p:spPr>
        <p:txBody>
          <a:bodyPr wrap="square">
            <a:spAutoFit/>
          </a:bodyPr>
          <a:lstStyle/>
          <a:p>
            <a:pPr defTabSz="609585"/>
            <a:r>
              <a:rPr lang="en-US" sz="2133" b="1" dirty="0">
                <a:solidFill>
                  <a:prstClr val="black"/>
                </a:solidFill>
              </a:rPr>
              <a:t>Case Study I: Major League Soccer (MLS)</a:t>
            </a:r>
          </a:p>
          <a:p>
            <a:pPr defTabSz="609585"/>
            <a:endParaRPr lang="en-US" sz="1333" dirty="0">
              <a:solidFill>
                <a:prstClr val="black"/>
              </a:solidFill>
            </a:endParaRPr>
          </a:p>
          <a:p>
            <a:pPr marL="380990" indent="-380990" defTabSz="609585">
              <a:buFont typeface="Arial" panose="020B0604020202020204" pitchFamily="34" charset="0"/>
              <a:buChar char="•"/>
            </a:pPr>
            <a:r>
              <a:rPr lang="en-US" sz="2133" dirty="0">
                <a:solidFill>
                  <a:prstClr val="black"/>
                </a:solidFill>
              </a:rPr>
              <a:t>MLS </a:t>
            </a:r>
            <a:r>
              <a:rPr lang="en-US" sz="2133" dirty="0">
                <a:solidFill>
                  <a:prstClr val="black"/>
                </a:solidFill>
              </a:rPr>
              <a:t>came up with a standard international offering. </a:t>
            </a:r>
            <a:endParaRPr lang="en-US" sz="2133" dirty="0">
              <a:solidFill>
                <a:prstClr val="black"/>
              </a:solidFill>
            </a:endParaRPr>
          </a:p>
          <a:p>
            <a:pPr marL="380990" indent="-380990" defTabSz="609585">
              <a:buFont typeface="Arial" panose="020B0604020202020204" pitchFamily="34" charset="0"/>
              <a:buChar char="•"/>
            </a:pPr>
            <a:r>
              <a:rPr lang="en-US" sz="2133" dirty="0">
                <a:solidFill>
                  <a:prstClr val="black"/>
                </a:solidFill>
              </a:rPr>
              <a:t>5 </a:t>
            </a:r>
            <a:r>
              <a:rPr lang="en-US" sz="2133" dirty="0">
                <a:solidFill>
                  <a:prstClr val="black"/>
                </a:solidFill>
              </a:rPr>
              <a:t>minutes before kick off, the first half, half time highlights, the second half, 5 minutes of post match interviews and </a:t>
            </a:r>
            <a:r>
              <a:rPr lang="en-US" sz="2133" dirty="0">
                <a:solidFill>
                  <a:prstClr val="black"/>
                </a:solidFill>
              </a:rPr>
              <a:t>analysis</a:t>
            </a:r>
          </a:p>
          <a:p>
            <a:pPr marL="380990" indent="-380990" defTabSz="609585">
              <a:buFont typeface="Arial" panose="020B0604020202020204" pitchFamily="34" charset="0"/>
              <a:buChar char="•"/>
            </a:pPr>
            <a:r>
              <a:rPr lang="en-US" sz="2133" dirty="0">
                <a:solidFill>
                  <a:prstClr val="black"/>
                </a:solidFill>
              </a:rPr>
              <a:t>MLS realized </a:t>
            </a:r>
            <a:r>
              <a:rPr lang="en-US" sz="2133" dirty="0">
                <a:solidFill>
                  <a:prstClr val="black"/>
                </a:solidFill>
              </a:rPr>
              <a:t>the importance of data/infographics</a:t>
            </a:r>
          </a:p>
          <a:p>
            <a:pPr marL="380990" indent="-380990" defTabSz="609585">
              <a:buFont typeface="Arial" panose="020B0604020202020204" pitchFamily="34" charset="0"/>
              <a:buChar char="•"/>
            </a:pPr>
            <a:r>
              <a:rPr lang="en-US" sz="2133" dirty="0">
                <a:solidFill>
                  <a:prstClr val="black"/>
                </a:solidFill>
              </a:rPr>
              <a:t>MLS </a:t>
            </a:r>
            <a:r>
              <a:rPr lang="en-US" sz="2133" dirty="0">
                <a:solidFill>
                  <a:prstClr val="black"/>
                </a:solidFill>
              </a:rPr>
              <a:t>contract with broadcasters states managers and two players from each team as selected by broadcaster </a:t>
            </a:r>
            <a:r>
              <a:rPr lang="en-US" sz="2133" b="1" dirty="0">
                <a:solidFill>
                  <a:prstClr val="black"/>
                </a:solidFill>
              </a:rPr>
              <a:t>MUST</a:t>
            </a:r>
            <a:r>
              <a:rPr lang="en-US" sz="2133" dirty="0">
                <a:solidFill>
                  <a:prstClr val="black"/>
                </a:solidFill>
              </a:rPr>
              <a:t> be available post match </a:t>
            </a:r>
            <a:r>
              <a:rPr lang="en-US" sz="2133" dirty="0">
                <a:solidFill>
                  <a:prstClr val="black"/>
                </a:solidFill>
              </a:rPr>
              <a:t>interviews</a:t>
            </a:r>
            <a:endParaRPr lang="en-US" sz="2133" dirty="0">
              <a:solidFill>
                <a:prstClr val="black"/>
              </a:solidFill>
            </a:endParaRPr>
          </a:p>
          <a:p>
            <a:pPr marL="380990" indent="-380990" defTabSz="609585">
              <a:buFont typeface="Arial" panose="020B0604020202020204" pitchFamily="34" charset="0"/>
              <a:buChar char="•"/>
            </a:pPr>
            <a:r>
              <a:rPr lang="en-US" sz="2133" dirty="0">
                <a:solidFill>
                  <a:prstClr val="black"/>
                </a:solidFill>
              </a:rPr>
              <a:t>MLS </a:t>
            </a:r>
            <a:r>
              <a:rPr lang="en-US" sz="2133" dirty="0">
                <a:solidFill>
                  <a:prstClr val="black"/>
                </a:solidFill>
              </a:rPr>
              <a:t>allowed cameras into places NFL/MLB never had (referees, changing rooms) and were open to new technology such as heart monitors and even vest </a:t>
            </a:r>
            <a:r>
              <a:rPr lang="en-US" sz="2133" dirty="0">
                <a:solidFill>
                  <a:prstClr val="black"/>
                </a:solidFill>
              </a:rPr>
              <a:t>cameras</a:t>
            </a:r>
            <a:endParaRPr lang="en-US" sz="2133" dirty="0">
              <a:solidFill>
                <a:prstClr val="black"/>
              </a:solidFill>
            </a:endParaRPr>
          </a:p>
        </p:txBody>
      </p:sp>
      <p:pic>
        <p:nvPicPr>
          <p:cNvPr id="9" name="Picture 8"/>
          <p:cNvPicPr>
            <a:picLocks noChangeAspect="1"/>
          </p:cNvPicPr>
          <p:nvPr/>
        </p:nvPicPr>
        <p:blipFill>
          <a:blip r:embed="rId5"/>
          <a:stretch>
            <a:fillRect/>
          </a:stretch>
        </p:blipFill>
        <p:spPr>
          <a:xfrm>
            <a:off x="7550352" y="284571"/>
            <a:ext cx="970501" cy="477899"/>
          </a:xfrm>
          <a:prstGeom prst="rect">
            <a:avLst/>
          </a:prstGeom>
        </p:spPr>
      </p:pic>
      <p:pic>
        <p:nvPicPr>
          <p:cNvPr id="10" name="Content Placeholder 6"/>
          <p:cNvPicPr>
            <a:picLocks noGrp="1" noChangeAspect="1"/>
          </p:cNvPicPr>
          <p:nvPr>
            <p:ph sz="half" idx="4294967295"/>
          </p:nvPr>
        </p:nvPicPr>
        <p:blipFill>
          <a:blip r:embed="rId6" cstate="print">
            <a:extLst>
              <a:ext uri="{28A0092B-C50C-407E-A947-70E740481C1C}">
                <a14:useLocalDpi xmlns:a14="http://schemas.microsoft.com/office/drawing/2010/main" val="0"/>
              </a:ext>
            </a:extLst>
          </a:blip>
          <a:stretch>
            <a:fillRect/>
          </a:stretch>
        </p:blipFill>
        <p:spPr>
          <a:xfrm>
            <a:off x="10482753" y="1370445"/>
            <a:ext cx="955473" cy="893697"/>
          </a:xfrm>
          <a:prstGeom prst="rect">
            <a:avLst/>
          </a:prstGeom>
        </p:spPr>
      </p:pic>
    </p:spTree>
    <p:extLst>
      <p:ext uri="{BB962C8B-B14F-4D97-AF65-F5344CB8AC3E}">
        <p14:creationId xmlns:p14="http://schemas.microsoft.com/office/powerpoint/2010/main" val="542541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2015_PPT_TX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4097"/>
          </a:xfrm>
          <a:prstGeom prst="rect">
            <a:avLst/>
          </a:prstGeom>
        </p:spPr>
      </p:pic>
      <p:sp>
        <p:nvSpPr>
          <p:cNvPr id="14" name="Title 2"/>
          <p:cNvSpPr txBox="1">
            <a:spLocks/>
          </p:cNvSpPr>
          <p:nvPr/>
        </p:nvSpPr>
        <p:spPr>
          <a:xfrm>
            <a:off x="541409" y="6571542"/>
            <a:ext cx="5542367" cy="224793"/>
          </a:xfrm>
          <a:prstGeom prst="rect">
            <a:avLst/>
          </a:prstGeom>
        </p:spPr>
        <p:txBody>
          <a:bodyPr vert="horz" lIns="121920" tIns="0" rIns="0" bIns="0" rtlCol="0" anchor="ctr">
            <a:normAutofit fontScale="97500"/>
          </a:bodyPr>
          <a:lstStyle>
            <a:lvl1pPr algn="r" defTabSz="457200" rtl="0" eaLnBrk="1" latinLnBrk="0" hangingPunct="1">
              <a:spcBef>
                <a:spcPct val="0"/>
              </a:spcBef>
              <a:buNone/>
              <a:defRPr sz="2400" b="0" i="0" kern="1200">
                <a:solidFill>
                  <a:srgbClr val="ED821D"/>
                </a:solidFill>
                <a:latin typeface="+mj-lt"/>
                <a:ea typeface="+mj-ea"/>
                <a:cs typeface="Bliss-Bold"/>
              </a:defRPr>
            </a:lvl1pPr>
          </a:lstStyle>
          <a:p>
            <a:pPr algn="l"/>
            <a:r>
              <a:rPr lang="en-US" sz="1067" dirty="0">
                <a:solidFill>
                  <a:srgbClr val="FFFFFF"/>
                </a:solidFill>
              </a:rPr>
              <a:t>FEI Sports Forum, 4-5 April 2016, IMD Lausanne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89" y="1370273"/>
            <a:ext cx="2597196" cy="4609737"/>
          </a:xfrm>
          <a:prstGeom prst="rect">
            <a:avLst/>
          </a:prstGeom>
        </p:spPr>
      </p:pic>
      <p:sp>
        <p:nvSpPr>
          <p:cNvPr id="7" name="Rectangle 6"/>
          <p:cNvSpPr/>
          <p:nvPr/>
        </p:nvSpPr>
        <p:spPr>
          <a:xfrm>
            <a:off x="4112468" y="1400723"/>
            <a:ext cx="7046115" cy="4564455"/>
          </a:xfrm>
          <a:prstGeom prst="rect">
            <a:avLst/>
          </a:prstGeom>
        </p:spPr>
        <p:txBody>
          <a:bodyPr wrap="square">
            <a:spAutoFit/>
          </a:bodyPr>
          <a:lstStyle/>
          <a:p>
            <a:pPr defTabSz="609585"/>
            <a:r>
              <a:rPr lang="en-US" sz="2133" b="1" dirty="0">
                <a:solidFill>
                  <a:prstClr val="black"/>
                </a:solidFill>
              </a:rPr>
              <a:t>Case Study </a:t>
            </a:r>
            <a:r>
              <a:rPr lang="en-US" sz="2133" b="1" dirty="0">
                <a:solidFill>
                  <a:prstClr val="black"/>
                </a:solidFill>
              </a:rPr>
              <a:t>II</a:t>
            </a:r>
            <a:r>
              <a:rPr lang="en-US" sz="2133" b="1" dirty="0">
                <a:solidFill>
                  <a:prstClr val="black"/>
                </a:solidFill>
              </a:rPr>
              <a:t>: </a:t>
            </a:r>
            <a:r>
              <a:rPr lang="en-US" sz="2133" b="1" dirty="0">
                <a:solidFill>
                  <a:prstClr val="black"/>
                </a:solidFill>
              </a:rPr>
              <a:t>ICC World Twenty20 - Cricket</a:t>
            </a:r>
          </a:p>
          <a:p>
            <a:pPr defTabSz="609585"/>
            <a:endParaRPr lang="en-US" sz="1333" b="1" dirty="0">
              <a:solidFill>
                <a:prstClr val="black"/>
              </a:solidFill>
            </a:endParaRPr>
          </a:p>
          <a:p>
            <a:pPr marL="380990" indent="-380990" defTabSz="609585">
              <a:buFont typeface="Arial" panose="020B0604020202020204" pitchFamily="34" charset="0"/>
              <a:buChar char="•"/>
            </a:pPr>
            <a:r>
              <a:rPr lang="en-US" sz="2133" dirty="0">
                <a:solidFill>
                  <a:prstClr val="black"/>
                </a:solidFill>
              </a:rPr>
              <a:t>ICC realized </a:t>
            </a:r>
            <a:r>
              <a:rPr lang="en-US" sz="2133" dirty="0">
                <a:solidFill>
                  <a:prstClr val="black"/>
                </a:solidFill>
              </a:rPr>
              <a:t>that traditional cricket was dying-no attraction for 15-25 year </a:t>
            </a:r>
            <a:r>
              <a:rPr lang="en-US" sz="2133" dirty="0">
                <a:solidFill>
                  <a:prstClr val="black"/>
                </a:solidFill>
              </a:rPr>
              <a:t>olds</a:t>
            </a:r>
          </a:p>
          <a:p>
            <a:pPr marL="380990" indent="-380990" defTabSz="609585">
              <a:buFont typeface="Arial" panose="020B0604020202020204" pitchFamily="34" charset="0"/>
              <a:buChar char="•"/>
            </a:pPr>
            <a:r>
              <a:rPr lang="en-US" sz="2133" dirty="0">
                <a:solidFill>
                  <a:prstClr val="black"/>
                </a:solidFill>
              </a:rPr>
              <a:t>Created </a:t>
            </a:r>
            <a:r>
              <a:rPr lang="en-US" sz="2133" dirty="0">
                <a:solidFill>
                  <a:prstClr val="black"/>
                </a:solidFill>
              </a:rPr>
              <a:t>20/20 format to appeal to that audience. That age group has a problem with concentration &amp;</a:t>
            </a:r>
            <a:r>
              <a:rPr lang="en-US" sz="2133" dirty="0">
                <a:solidFill>
                  <a:prstClr val="black"/>
                </a:solidFill>
              </a:rPr>
              <a:t> </a:t>
            </a:r>
            <a:r>
              <a:rPr lang="en-US" sz="2133" dirty="0">
                <a:solidFill>
                  <a:prstClr val="black"/>
                </a:solidFill>
              </a:rPr>
              <a:t>patience. The short version much more attractive to </a:t>
            </a:r>
            <a:r>
              <a:rPr lang="en-US" sz="2133" dirty="0">
                <a:solidFill>
                  <a:prstClr val="black"/>
                </a:solidFill>
              </a:rPr>
              <a:t>them</a:t>
            </a:r>
          </a:p>
          <a:p>
            <a:pPr marL="380990" indent="-380990" defTabSz="609585">
              <a:buFont typeface="Arial" panose="020B0604020202020204" pitchFamily="34" charset="0"/>
              <a:buChar char="•"/>
            </a:pPr>
            <a:r>
              <a:rPr lang="en-GB" sz="2133" dirty="0">
                <a:solidFill>
                  <a:prstClr val="black"/>
                </a:solidFill>
              </a:rPr>
              <a:t>It </a:t>
            </a:r>
            <a:r>
              <a:rPr lang="en-GB" sz="2133" dirty="0">
                <a:solidFill>
                  <a:prstClr val="black"/>
                </a:solidFill>
              </a:rPr>
              <a:t>is glamorous </a:t>
            </a:r>
            <a:r>
              <a:rPr lang="en-GB" sz="2133" dirty="0">
                <a:solidFill>
                  <a:prstClr val="black"/>
                </a:solidFill>
              </a:rPr>
              <a:t>(cheerleaders &amp; </a:t>
            </a:r>
            <a:r>
              <a:rPr lang="en-GB" sz="2133" dirty="0">
                <a:solidFill>
                  <a:prstClr val="black"/>
                </a:solidFill>
              </a:rPr>
              <a:t>famous personalities at the </a:t>
            </a:r>
            <a:r>
              <a:rPr lang="en-GB" sz="2133" dirty="0">
                <a:solidFill>
                  <a:prstClr val="black"/>
                </a:solidFill>
              </a:rPr>
              <a:t>ground, etc.)</a:t>
            </a:r>
          </a:p>
          <a:p>
            <a:pPr marL="380990" indent="-380990" defTabSz="609585">
              <a:buFont typeface="Arial" panose="020B0604020202020204" pitchFamily="34" charset="0"/>
              <a:buChar char="•"/>
            </a:pPr>
            <a:r>
              <a:rPr lang="en-GB" sz="2133" dirty="0">
                <a:solidFill>
                  <a:prstClr val="black"/>
                </a:solidFill>
              </a:rPr>
              <a:t>Sponsors </a:t>
            </a:r>
            <a:r>
              <a:rPr lang="en-GB" sz="2133" dirty="0">
                <a:solidFill>
                  <a:prstClr val="black"/>
                </a:solidFill>
              </a:rPr>
              <a:t>are very attracted to </a:t>
            </a:r>
            <a:r>
              <a:rPr lang="en-GB" sz="2133" dirty="0">
                <a:solidFill>
                  <a:prstClr val="black"/>
                </a:solidFill>
              </a:rPr>
              <a:t>it</a:t>
            </a:r>
            <a:endParaRPr lang="en-US" sz="2133" dirty="0">
              <a:solidFill>
                <a:prstClr val="black"/>
              </a:solidFill>
            </a:endParaRPr>
          </a:p>
          <a:p>
            <a:pPr marL="380990" indent="-380990" defTabSz="609585">
              <a:buFont typeface="Arial" panose="020B0604020202020204" pitchFamily="34" charset="0"/>
              <a:buChar char="•"/>
            </a:pPr>
            <a:r>
              <a:rPr lang="en-US" sz="2133" dirty="0">
                <a:solidFill>
                  <a:prstClr val="black"/>
                </a:solidFill>
              </a:rPr>
              <a:t>Viewing </a:t>
            </a:r>
            <a:r>
              <a:rPr lang="en-US" sz="2133" dirty="0">
                <a:solidFill>
                  <a:prstClr val="black"/>
                </a:solidFill>
              </a:rPr>
              <a:t>figures for 20/20 nearly double those of 5 day test </a:t>
            </a:r>
            <a:r>
              <a:rPr lang="en-US" sz="2133" dirty="0">
                <a:solidFill>
                  <a:prstClr val="black"/>
                </a:solidFill>
              </a:rPr>
              <a:t>matches</a:t>
            </a:r>
          </a:p>
          <a:p>
            <a:pPr marL="380990" indent="-380990" defTabSz="609585">
              <a:buFont typeface="Arial" panose="020B0604020202020204" pitchFamily="34" charset="0"/>
              <a:buChar char="•"/>
            </a:pPr>
            <a:r>
              <a:rPr lang="en-US" sz="2133" dirty="0">
                <a:solidFill>
                  <a:prstClr val="black"/>
                </a:solidFill>
              </a:rPr>
              <a:t>Shortened </a:t>
            </a:r>
            <a:r>
              <a:rPr lang="en-US" sz="2133" dirty="0">
                <a:solidFill>
                  <a:prstClr val="black"/>
                </a:solidFill>
              </a:rPr>
              <a:t>format lives </a:t>
            </a:r>
            <a:r>
              <a:rPr lang="en-US" sz="2133" dirty="0">
                <a:solidFill>
                  <a:prstClr val="black"/>
                </a:solidFill>
              </a:rPr>
              <a:t>hand-in-hand </a:t>
            </a:r>
            <a:r>
              <a:rPr lang="en-US" sz="2133" dirty="0">
                <a:solidFill>
                  <a:prstClr val="black"/>
                </a:solidFill>
              </a:rPr>
              <a:t>with traditional </a:t>
            </a:r>
            <a:r>
              <a:rPr lang="en-US" sz="2133" dirty="0">
                <a:solidFill>
                  <a:prstClr val="black"/>
                </a:solidFill>
              </a:rPr>
              <a:t>format</a:t>
            </a:r>
            <a:endParaRPr lang="en-US" sz="2133" dirty="0">
              <a:solidFill>
                <a:prstClr val="black"/>
              </a:solidFill>
            </a:endParaRPr>
          </a:p>
        </p:txBody>
      </p:sp>
      <p:sp>
        <p:nvSpPr>
          <p:cNvPr id="9" name="Title 2"/>
          <p:cNvSpPr>
            <a:spLocks noGrp="1"/>
          </p:cNvSpPr>
          <p:nvPr>
            <p:ph type="ctrTitle"/>
          </p:nvPr>
        </p:nvSpPr>
        <p:spPr>
          <a:xfrm>
            <a:off x="3634597" y="352289"/>
            <a:ext cx="7914396" cy="426452"/>
          </a:xfrm>
        </p:spPr>
        <p:txBody>
          <a:bodyPr>
            <a:normAutofit fontScale="90000"/>
          </a:bodyPr>
          <a:lstStyle/>
          <a:p>
            <a:r>
              <a:rPr lang="en-US" dirty="0" smtClean="0">
                <a:solidFill>
                  <a:srgbClr val="5B0E6C"/>
                </a:solidFill>
              </a:rPr>
              <a:t>Session6: Key Note</a:t>
            </a:r>
            <a:endParaRPr lang="en-US" dirty="0">
              <a:solidFill>
                <a:srgbClr val="5B0E6C"/>
              </a:solidFill>
            </a:endParaRPr>
          </a:p>
        </p:txBody>
      </p:sp>
      <p:pic>
        <p:nvPicPr>
          <p:cNvPr id="8" name="Picture 7"/>
          <p:cNvPicPr>
            <a:picLocks noChangeAspect="1"/>
          </p:cNvPicPr>
          <p:nvPr/>
        </p:nvPicPr>
        <p:blipFill>
          <a:blip r:embed="rId5"/>
          <a:stretch>
            <a:fillRect/>
          </a:stretch>
        </p:blipFill>
        <p:spPr>
          <a:xfrm>
            <a:off x="7550352" y="284571"/>
            <a:ext cx="970501" cy="477899"/>
          </a:xfrm>
          <a:prstGeom prst="rect">
            <a:avLst/>
          </a:prstGeom>
        </p:spPr>
      </p:pic>
    </p:spTree>
    <p:extLst>
      <p:ext uri="{BB962C8B-B14F-4D97-AF65-F5344CB8AC3E}">
        <p14:creationId xmlns:p14="http://schemas.microsoft.com/office/powerpoint/2010/main" val="1393020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Widescreen</PresentationFormat>
  <Paragraphs>118</Paragraphs>
  <Slides>11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Bliss-Bold</vt:lpstr>
      <vt:lpstr>Calibri</vt:lpstr>
      <vt:lpstr>Calibri Light</vt:lpstr>
      <vt:lpstr>Courier New</vt:lpstr>
      <vt:lpstr>Office Theme</vt:lpstr>
      <vt:lpstr>1_Custom Design</vt:lpstr>
      <vt:lpstr>SESSION 6 – Key Note by IMG Productions</vt:lpstr>
      <vt:lpstr>Session6: Key Note</vt:lpstr>
      <vt:lpstr>Session6: Key Note</vt:lpstr>
      <vt:lpstr>Session6: Key Note</vt:lpstr>
      <vt:lpstr>Session6: Key Note</vt:lpstr>
      <vt:lpstr>Session6: Key Note</vt:lpstr>
      <vt:lpstr>Session6: Key Note</vt:lpstr>
      <vt:lpstr>Session6: Key Note</vt:lpstr>
      <vt:lpstr>Session6: Key Note</vt:lpstr>
      <vt:lpstr>Session6: Key Note</vt:lpstr>
      <vt:lpstr>Session6: Key Note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6 – Key Note by IMG Productions</dc:title>
  <dc:creator>Guillaume Dolivo</dc:creator>
  <cp:lastModifiedBy>Guillaume Dolivo</cp:lastModifiedBy>
  <cp:revision>1</cp:revision>
  <dcterms:created xsi:type="dcterms:W3CDTF">2016-04-11T08:51:54Z</dcterms:created>
  <dcterms:modified xsi:type="dcterms:W3CDTF">2016-04-11T08:52:27Z</dcterms:modified>
</cp:coreProperties>
</file>