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79" r:id="rId1"/>
    <p:sldMasterId id="2147483882" r:id="rId2"/>
    <p:sldMasterId id="2147483900" r:id="rId3"/>
    <p:sldMasterId id="2147483885" r:id="rId4"/>
    <p:sldMasterId id="2147483915" r:id="rId5"/>
    <p:sldMasterId id="2147483911" r:id="rId6"/>
    <p:sldMasterId id="2147483823" r:id="rId7"/>
  </p:sldMasterIdLst>
  <p:notesMasterIdLst>
    <p:notesMasterId r:id="rId43"/>
  </p:notesMasterIdLst>
  <p:handoutMasterIdLst>
    <p:handoutMasterId r:id="rId44"/>
  </p:handoutMasterIdLst>
  <p:sldIdLst>
    <p:sldId id="266" r:id="rId8"/>
    <p:sldId id="277" r:id="rId9"/>
    <p:sldId id="276" r:id="rId10"/>
    <p:sldId id="284" r:id="rId11"/>
    <p:sldId id="281" r:id="rId12"/>
    <p:sldId id="282" r:id="rId13"/>
    <p:sldId id="283" r:id="rId14"/>
    <p:sldId id="285" r:id="rId15"/>
    <p:sldId id="279"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9" r:id="rId38"/>
    <p:sldId id="311" r:id="rId39"/>
    <p:sldId id="310" r:id="rId40"/>
    <p:sldId id="312" r:id="rId41"/>
    <p:sldId id="313" r:id="rId42"/>
  </p:sldIdLst>
  <p:sldSz cx="9144000" cy="5143500" type="screen16x9"/>
  <p:notesSz cx="6858000" cy="9144000"/>
  <p:embeddedFontLst>
    <p:embeddedFont>
      <p:font typeface="Calibri" panose="020F0502020204030204" pitchFamily="34" charset="0"/>
      <p:regular r:id="rId45"/>
      <p:bold r:id="rId46"/>
      <p:italic r:id="rId47"/>
      <p:boldItalic r:id="rId48"/>
    </p:embeddedFont>
    <p:embeddedFont>
      <p:font typeface="Gotham Book" panose="02000604040000020004" pitchFamily="50" charset="0"/>
      <p:regular r:id="rId49"/>
      <p:bold r:id="rId50"/>
      <p:italic r:id="rId51"/>
      <p:boldItalic r:id="rId52"/>
    </p:embeddedFont>
    <p:embeddedFont>
      <p:font typeface="Gotham Bold" pitchFamily="50" charset="0"/>
      <p:regular r:id="rId53"/>
      <p:bold r:id="rId54"/>
      <p:italic r:id="rId55"/>
      <p:boldItalic r:id="rId56"/>
    </p:embeddedFont>
    <p:embeddedFont>
      <p:font typeface="FEI Bold" panose="00000800000000000000" pitchFamily="50" charset="0"/>
      <p:bold r:id="rId57"/>
    </p:embeddedFont>
    <p:embeddedFont>
      <p:font typeface="FEI Bold" panose="00000800000000000000" pitchFamily="50" charset="0"/>
      <p:bold r:id="rId57"/>
    </p:embeddedFont>
    <p:embeddedFont>
      <p:font typeface="FEI" panose="00000500000000000000" pitchFamily="50" charset="0"/>
      <p:regular r:id="rId58"/>
    </p:embeddedFont>
    <p:embeddedFont>
      <p:font typeface="FEI light" panose="00000400000000000000" pitchFamily="50" charset="0"/>
      <p:regular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158"/>
    <a:srgbClr val="5E186A"/>
    <a:srgbClr val="2CDACE"/>
    <a:srgbClr val="E46E36"/>
    <a:srgbClr val="FFC322"/>
    <a:srgbClr val="00C682"/>
    <a:srgbClr val="8E99A0"/>
    <a:srgbClr val="0088D8"/>
    <a:srgbClr val="31133A"/>
    <a:srgbClr val="BFE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68877"/>
  </p:normalViewPr>
  <p:slideViewPr>
    <p:cSldViewPr snapToGrid="0" snapToObjects="1">
      <p:cViewPr varScale="1">
        <p:scale>
          <a:sx n="78" d="100"/>
          <a:sy n="78" d="100"/>
        </p:scale>
        <p:origin x="1435" y="72"/>
      </p:cViewPr>
      <p:guideLst>
        <p:guide orient="horz" pos="1618"/>
        <p:guide pos="2880"/>
      </p:guideLst>
    </p:cSldViewPr>
  </p:slideViewPr>
  <p:notesTextViewPr>
    <p:cViewPr>
      <p:scale>
        <a:sx n="100" d="100"/>
        <a:sy n="100" d="100"/>
      </p:scale>
      <p:origin x="0" y="0"/>
    </p:cViewPr>
  </p:notesTextViewPr>
  <p:notesViewPr>
    <p:cSldViewPr snapToGrid="0" snapToObjects="1">
      <p:cViewPr varScale="1">
        <p:scale>
          <a:sx n="129" d="100"/>
          <a:sy n="129" d="100"/>
        </p:scale>
        <p:origin x="-562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1.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2.fntdata"/><Relationship Id="rId59" Type="http://schemas.openxmlformats.org/officeDocument/2006/relationships/font" Target="fonts/font1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Age Breakdown</c:v>
                </c:pt>
              </c:strCache>
            </c:strRef>
          </c:tx>
          <c:spPr>
            <a:solidFill>
              <a:srgbClr val="2CDACE"/>
            </a:solidFill>
          </c:spPr>
          <c:dPt>
            <c:idx val="0"/>
            <c:bubble3D val="0"/>
            <c:spPr>
              <a:solidFill>
                <a:srgbClr val="2CDACE"/>
              </a:solidFill>
              <a:ln w="19050">
                <a:solidFill>
                  <a:schemeClr val="lt1"/>
                </a:solidFill>
              </a:ln>
              <a:effectLst/>
            </c:spPr>
            <c:extLst>
              <c:ext xmlns:c16="http://schemas.microsoft.com/office/drawing/2014/chart" uri="{C3380CC4-5D6E-409C-BE32-E72D297353CC}">
                <c16:uniqueId val="{00000001-1272-A54E-B0E9-51D497C3619F}"/>
              </c:ext>
            </c:extLst>
          </c:dPt>
          <c:dPt>
            <c:idx val="1"/>
            <c:bubble3D val="0"/>
            <c:spPr>
              <a:solidFill>
                <a:srgbClr val="2CDACE">
                  <a:alpha val="80000"/>
                </a:srgbClr>
              </a:solidFill>
              <a:ln w="19050">
                <a:solidFill>
                  <a:schemeClr val="lt1"/>
                </a:solidFill>
              </a:ln>
              <a:effectLst/>
            </c:spPr>
            <c:extLst>
              <c:ext xmlns:c16="http://schemas.microsoft.com/office/drawing/2014/chart" uri="{C3380CC4-5D6E-409C-BE32-E72D297353CC}">
                <c16:uniqueId val="{00000002-1272-A54E-B0E9-51D497C3619F}"/>
              </c:ext>
            </c:extLst>
          </c:dPt>
          <c:dPt>
            <c:idx val="2"/>
            <c:bubble3D val="0"/>
            <c:spPr>
              <a:solidFill>
                <a:srgbClr val="2CDACE">
                  <a:alpha val="65000"/>
                </a:srgbClr>
              </a:solidFill>
              <a:ln w="19050">
                <a:solidFill>
                  <a:schemeClr val="lt1"/>
                </a:solidFill>
              </a:ln>
              <a:effectLst/>
            </c:spPr>
            <c:extLst>
              <c:ext xmlns:c16="http://schemas.microsoft.com/office/drawing/2014/chart" uri="{C3380CC4-5D6E-409C-BE32-E72D297353CC}">
                <c16:uniqueId val="{00000003-1272-A54E-B0E9-51D497C3619F}"/>
              </c:ext>
            </c:extLst>
          </c:dPt>
          <c:dPt>
            <c:idx val="3"/>
            <c:bubble3D val="0"/>
            <c:spPr>
              <a:solidFill>
                <a:srgbClr val="2CDACE">
                  <a:alpha val="50000"/>
                </a:srgbClr>
              </a:solidFill>
              <a:ln w="19050">
                <a:solidFill>
                  <a:schemeClr val="lt1"/>
                </a:solidFill>
              </a:ln>
              <a:effectLst/>
            </c:spPr>
            <c:extLst>
              <c:ext xmlns:c16="http://schemas.microsoft.com/office/drawing/2014/chart" uri="{C3380CC4-5D6E-409C-BE32-E72D297353CC}">
                <c16:uniqueId val="{00000004-1272-A54E-B0E9-51D497C3619F}"/>
              </c:ext>
            </c:extLst>
          </c:dPt>
          <c:dPt>
            <c:idx val="4"/>
            <c:bubble3D val="0"/>
            <c:spPr>
              <a:solidFill>
                <a:srgbClr val="2CDACE">
                  <a:alpha val="35000"/>
                </a:srgbClr>
              </a:solidFill>
              <a:ln w="19050">
                <a:solidFill>
                  <a:schemeClr val="lt1"/>
                </a:solidFill>
              </a:ln>
              <a:effectLst/>
            </c:spPr>
            <c:extLst>
              <c:ext xmlns:c16="http://schemas.microsoft.com/office/drawing/2014/chart" uri="{C3380CC4-5D6E-409C-BE32-E72D297353CC}">
                <c16:uniqueId val="{00000005-1272-A54E-B0E9-51D497C3619F}"/>
              </c:ext>
            </c:extLst>
          </c:dPt>
          <c:dPt>
            <c:idx val="5"/>
            <c:bubble3D val="0"/>
            <c:spPr>
              <a:solidFill>
                <a:srgbClr val="2CDACE">
                  <a:alpha val="20000"/>
                </a:srgbClr>
              </a:solidFill>
              <a:ln w="19050">
                <a:solidFill>
                  <a:schemeClr val="lt1"/>
                </a:solidFill>
              </a:ln>
              <a:effectLst/>
            </c:spPr>
            <c:extLst>
              <c:ext xmlns:c16="http://schemas.microsoft.com/office/drawing/2014/chart" uri="{C3380CC4-5D6E-409C-BE32-E72D297353CC}">
                <c16:uniqueId val="{00000006-1272-A54E-B0E9-51D497C3619F}"/>
              </c:ext>
            </c:extLst>
          </c:dPt>
          <c:dLbls>
            <c:dLbl>
              <c:idx val="0"/>
              <c:tx>
                <c:rich>
                  <a:bodyPr/>
                  <a:lstStyle/>
                  <a:p>
                    <a:fld id="{6F47FEB7-5AFF-2F4C-ABA4-9930F67175AD}" type="PERCENTAGE">
                      <a:rPr lang="en-US">
                        <a:solidFill>
                          <a:srgbClr val="5E186A"/>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72-A54E-B0E9-51D497C3619F}"/>
                </c:ext>
              </c:extLst>
            </c:dLbl>
            <c:dLbl>
              <c:idx val="1"/>
              <c:tx>
                <c:rich>
                  <a:bodyPr/>
                  <a:lstStyle/>
                  <a:p>
                    <a:fld id="{0DA668D0-61F5-1E49-A767-6140B38F886E}" type="PERCENTAGE">
                      <a:rPr lang="en-US">
                        <a:solidFill>
                          <a:srgbClr val="5E186A"/>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72-A54E-B0E9-51D497C3619F}"/>
                </c:ext>
              </c:extLst>
            </c:dLbl>
            <c:dLbl>
              <c:idx val="2"/>
              <c:tx>
                <c:rich>
                  <a:bodyPr/>
                  <a:lstStyle/>
                  <a:p>
                    <a:fld id="{D2307955-DD47-224A-8CE1-C53F50382F5C}" type="PERCENTAGE">
                      <a:rPr lang="en-US">
                        <a:solidFill>
                          <a:srgbClr val="5E186A"/>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72-A54E-B0E9-51D497C3619F}"/>
                </c:ext>
              </c:extLst>
            </c:dLbl>
            <c:dLbl>
              <c:idx val="3"/>
              <c:tx>
                <c:rich>
                  <a:bodyPr/>
                  <a:lstStyle/>
                  <a:p>
                    <a:fld id="{1B95698C-1214-C746-9F42-357F58990319}" type="PERCENTAGE">
                      <a:rPr lang="en-US">
                        <a:solidFill>
                          <a:srgbClr val="5E186A"/>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272-A54E-B0E9-51D497C3619F}"/>
                </c:ext>
              </c:extLst>
            </c:dLbl>
            <c:dLbl>
              <c:idx val="4"/>
              <c:tx>
                <c:rich>
                  <a:bodyPr/>
                  <a:lstStyle/>
                  <a:p>
                    <a:fld id="{F2863214-B948-A048-9D07-0942BE32E419}" type="PERCENTAGE">
                      <a:rPr lang="en-US">
                        <a:solidFill>
                          <a:srgbClr val="5E186A"/>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272-A54E-B0E9-51D497C3619F}"/>
                </c:ext>
              </c:extLst>
            </c:dLbl>
            <c:dLbl>
              <c:idx val="5"/>
              <c:tx>
                <c:rich>
                  <a:bodyPr/>
                  <a:lstStyle/>
                  <a:p>
                    <a:fld id="{91B521F7-2692-454C-A08F-39C291BAA036}" type="PERCENTAGE">
                      <a:rPr lang="en-US">
                        <a:solidFill>
                          <a:srgbClr val="5E186A"/>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272-A54E-B0E9-51D497C361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25-34</c:v>
                </c:pt>
                <c:pt idx="1">
                  <c:v>35-44</c:v>
                </c:pt>
                <c:pt idx="2">
                  <c:v>18-24</c:v>
                </c:pt>
                <c:pt idx="3">
                  <c:v>45-54</c:v>
                </c:pt>
                <c:pt idx="4">
                  <c:v>55-64</c:v>
                </c:pt>
                <c:pt idx="5">
                  <c:v>65+</c:v>
                </c:pt>
              </c:strCache>
            </c:strRef>
          </c:cat>
          <c:val>
            <c:numRef>
              <c:f>Sheet1!$B$2:$B$7</c:f>
              <c:numCache>
                <c:formatCode>General</c:formatCode>
                <c:ptCount val="6"/>
                <c:pt idx="0">
                  <c:v>32.200000000000003</c:v>
                </c:pt>
                <c:pt idx="1">
                  <c:v>19.5</c:v>
                </c:pt>
                <c:pt idx="2">
                  <c:v>15.6</c:v>
                </c:pt>
                <c:pt idx="3">
                  <c:v>15.3</c:v>
                </c:pt>
                <c:pt idx="4">
                  <c:v>12.3</c:v>
                </c:pt>
                <c:pt idx="5">
                  <c:v>5.0999999999999996</c:v>
                </c:pt>
              </c:numCache>
            </c:numRef>
          </c:val>
          <c:extLst>
            <c:ext xmlns:c16="http://schemas.microsoft.com/office/drawing/2014/chart" uri="{C3380CC4-5D6E-409C-BE32-E72D297353CC}">
              <c16:uniqueId val="{00000000-1272-A54E-B0E9-51D497C3619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Gender Breakdown</c:v>
                </c:pt>
              </c:strCache>
            </c:strRef>
          </c:tx>
          <c:spPr>
            <a:solidFill>
              <a:srgbClr val="2CDACE"/>
            </a:solidFill>
          </c:spPr>
          <c:dPt>
            <c:idx val="0"/>
            <c:bubble3D val="0"/>
            <c:spPr>
              <a:solidFill>
                <a:srgbClr val="2CDACE"/>
              </a:solidFill>
              <a:ln w="19050">
                <a:solidFill>
                  <a:schemeClr val="lt1"/>
                </a:solidFill>
              </a:ln>
              <a:effectLst/>
            </c:spPr>
            <c:extLst>
              <c:ext xmlns:c16="http://schemas.microsoft.com/office/drawing/2014/chart" uri="{C3380CC4-5D6E-409C-BE32-E72D297353CC}">
                <c16:uniqueId val="{00000001-5D4A-584B-B46E-103136260A6B}"/>
              </c:ext>
            </c:extLst>
          </c:dPt>
          <c:dPt>
            <c:idx val="1"/>
            <c:bubble3D val="0"/>
            <c:spPr>
              <a:solidFill>
                <a:srgbClr val="2CDACE">
                  <a:alpha val="50000"/>
                </a:srgbClr>
              </a:solidFill>
              <a:ln w="19050">
                <a:solidFill>
                  <a:schemeClr val="lt1"/>
                </a:solidFill>
              </a:ln>
              <a:effectLst/>
            </c:spPr>
            <c:extLst>
              <c:ext xmlns:c16="http://schemas.microsoft.com/office/drawing/2014/chart" uri="{C3380CC4-5D6E-409C-BE32-E72D297353CC}">
                <c16:uniqueId val="{00000002-5D4A-584B-B46E-103136260A6B}"/>
              </c:ext>
            </c:extLst>
          </c:dPt>
          <c:dPt>
            <c:idx val="2"/>
            <c:bubble3D val="0"/>
            <c:spPr>
              <a:solidFill>
                <a:srgbClr val="2CDACE"/>
              </a:solidFill>
              <a:ln w="19050">
                <a:solidFill>
                  <a:schemeClr val="lt1"/>
                </a:solidFill>
              </a:ln>
              <a:effectLst/>
            </c:spPr>
            <c:extLst>
              <c:ext xmlns:c16="http://schemas.microsoft.com/office/drawing/2014/chart" uri="{C3380CC4-5D6E-409C-BE32-E72D297353CC}">
                <c16:uniqueId val="{00000005-FE2A-8C41-96F4-42DE607F9504}"/>
              </c:ext>
            </c:extLst>
          </c:dPt>
          <c:dPt>
            <c:idx val="3"/>
            <c:bubble3D val="0"/>
            <c:spPr>
              <a:solidFill>
                <a:srgbClr val="2CDACE"/>
              </a:solidFill>
              <a:ln w="19050">
                <a:solidFill>
                  <a:schemeClr val="lt1"/>
                </a:solidFill>
              </a:ln>
              <a:effectLst/>
            </c:spPr>
            <c:extLst>
              <c:ext xmlns:c16="http://schemas.microsoft.com/office/drawing/2014/chart" uri="{C3380CC4-5D6E-409C-BE32-E72D297353CC}">
                <c16:uniqueId val="{00000007-FE2A-8C41-96F4-42DE607F9504}"/>
              </c:ext>
            </c:extLst>
          </c:dPt>
          <c:dLbls>
            <c:dLbl>
              <c:idx val="0"/>
              <c:tx>
                <c:rich>
                  <a:bodyPr/>
                  <a:lstStyle/>
                  <a:p>
                    <a:fld id="{9FC82D57-8C31-D747-8476-2179B8B6D73D}" type="PERCENTAGE">
                      <a:rPr lang="en-US">
                        <a:solidFill>
                          <a:srgbClr val="5E186A"/>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4A-584B-B46E-103136260A6B}"/>
                </c:ext>
              </c:extLst>
            </c:dLbl>
            <c:dLbl>
              <c:idx val="1"/>
              <c:tx>
                <c:rich>
                  <a:bodyPr/>
                  <a:lstStyle/>
                  <a:p>
                    <a:fld id="{20B08959-477A-1849-856F-54758096D992}" type="PERCENTAGE">
                      <a:rPr lang="en-US">
                        <a:solidFill>
                          <a:srgbClr val="5E186A"/>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4A-584B-B46E-103136260A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Female</c:v>
                </c:pt>
                <c:pt idx="1">
                  <c:v>Male</c:v>
                </c:pt>
              </c:strCache>
            </c:strRef>
          </c:cat>
          <c:val>
            <c:numRef>
              <c:f>Sheet1!$B$2:$B$5</c:f>
              <c:numCache>
                <c:formatCode>General</c:formatCode>
                <c:ptCount val="4"/>
                <c:pt idx="0">
                  <c:v>68.900000000000006</c:v>
                </c:pt>
                <c:pt idx="1">
                  <c:v>31.1</c:v>
                </c:pt>
              </c:numCache>
            </c:numRef>
          </c:val>
          <c:extLst>
            <c:ext xmlns:c16="http://schemas.microsoft.com/office/drawing/2014/chart" uri="{C3380CC4-5D6E-409C-BE32-E72D297353CC}">
              <c16:uniqueId val="{00000000-5D4A-584B-B46E-103136260A6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40493766404199477"/>
          <c:y val="0.91730019685039377"/>
          <c:w val="0.20679133858267718"/>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CDACE"/>
            </a:solidFill>
            <a:ln>
              <a:noFill/>
            </a:ln>
            <a:effectLst/>
          </c:spPr>
          <c:invertIfNegative val="0"/>
          <c:cat>
            <c:numRef>
              <c:f>Sheet1!$A$2:$A$9</c:f>
              <c:numCache>
                <c:formatCode>General</c:formatCode>
                <c:ptCount val="8"/>
              </c:numCache>
            </c:numRef>
          </c:cat>
          <c:val>
            <c:numRef>
              <c:f>Sheet1!$B$2:$B$9</c:f>
              <c:numCache>
                <c:formatCode>General</c:formatCode>
                <c:ptCount val="8"/>
                <c:pt idx="0">
                  <c:v>10</c:v>
                </c:pt>
                <c:pt idx="1">
                  <c:v>60</c:v>
                </c:pt>
                <c:pt idx="2">
                  <c:v>25</c:v>
                </c:pt>
                <c:pt idx="3">
                  <c:v>5</c:v>
                </c:pt>
                <c:pt idx="4">
                  <c:v>20</c:v>
                </c:pt>
                <c:pt idx="5">
                  <c:v>15</c:v>
                </c:pt>
                <c:pt idx="6">
                  <c:v>0</c:v>
                </c:pt>
                <c:pt idx="7">
                  <c:v>0</c:v>
                </c:pt>
              </c:numCache>
            </c:numRef>
          </c:val>
          <c:extLst>
            <c:ext xmlns:c16="http://schemas.microsoft.com/office/drawing/2014/chart" uri="{C3380CC4-5D6E-409C-BE32-E72D297353CC}">
              <c16:uniqueId val="{00000000-F5F1-2746-A4C5-4ACBAEC70F1C}"/>
            </c:ext>
          </c:extLst>
        </c:ser>
        <c:ser>
          <c:idx val="1"/>
          <c:order val="1"/>
          <c:tx>
            <c:strRef>
              <c:f>Sheet1!$C$1</c:f>
              <c:strCache>
                <c:ptCount val="1"/>
                <c:pt idx="0">
                  <c:v>Column2</c:v>
                </c:pt>
              </c:strCache>
            </c:strRef>
          </c:tx>
          <c:spPr>
            <a:solidFill>
              <a:srgbClr val="2CDACE">
                <a:alpha val="50000"/>
              </a:srgbClr>
            </a:solidFill>
            <a:ln>
              <a:noFill/>
            </a:ln>
            <a:effectLst/>
          </c:spPr>
          <c:invertIfNegative val="0"/>
          <c:cat>
            <c:numRef>
              <c:f>Sheet1!$A$2:$A$9</c:f>
              <c:numCache>
                <c:formatCode>General</c:formatCode>
                <c:ptCount val="8"/>
              </c:numCache>
            </c:numRef>
          </c:cat>
          <c:val>
            <c:numRef>
              <c:f>Sheet1!$C$2:$C$9</c:f>
              <c:numCache>
                <c:formatCode>General</c:formatCode>
                <c:ptCount val="8"/>
                <c:pt idx="0">
                  <c:v>300</c:v>
                </c:pt>
                <c:pt idx="1">
                  <c:v>275</c:v>
                </c:pt>
                <c:pt idx="2">
                  <c:v>95</c:v>
                </c:pt>
                <c:pt idx="3">
                  <c:v>60</c:v>
                </c:pt>
                <c:pt idx="4">
                  <c:v>50</c:v>
                </c:pt>
                <c:pt idx="5">
                  <c:v>20</c:v>
                </c:pt>
                <c:pt idx="6">
                  <c:v>5</c:v>
                </c:pt>
                <c:pt idx="7">
                  <c:v>3</c:v>
                </c:pt>
              </c:numCache>
            </c:numRef>
          </c:val>
          <c:extLst>
            <c:ext xmlns:c16="http://schemas.microsoft.com/office/drawing/2014/chart" uri="{C3380CC4-5D6E-409C-BE32-E72D297353CC}">
              <c16:uniqueId val="{00000001-F5F1-2746-A4C5-4ACBAEC70F1C}"/>
            </c:ext>
          </c:extLst>
        </c:ser>
        <c:dLbls>
          <c:showLegendKey val="0"/>
          <c:showVal val="0"/>
          <c:showCatName val="0"/>
          <c:showSerName val="0"/>
          <c:showPercent val="0"/>
          <c:showBubbleSize val="0"/>
        </c:dLbls>
        <c:gapWidth val="150"/>
        <c:overlap val="100"/>
        <c:axId val="853560912"/>
        <c:axId val="853560128"/>
      </c:barChart>
      <c:catAx>
        <c:axId val="85356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3560128"/>
        <c:crosses val="autoZero"/>
        <c:auto val="1"/>
        <c:lblAlgn val="ctr"/>
        <c:lblOffset val="100"/>
        <c:noMultiLvlLbl val="0"/>
      </c:catAx>
      <c:valAx>
        <c:axId val="85356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3560912"/>
        <c:crosses val="autoZero"/>
        <c:crossBetween val="between"/>
      </c:valAx>
      <c:spPr>
        <a:noFill/>
        <a:ln>
          <a:noFill/>
        </a:ln>
        <a:effectLst/>
      </c:spPr>
    </c:plotArea>
    <c:legend>
      <c:legendPos val="b"/>
      <c:layout>
        <c:manualLayout>
          <c:xMode val="edge"/>
          <c:yMode val="edge"/>
          <c:x val="4.9999993528346692E-2"/>
          <c:y val="0.90241389894391411"/>
          <c:w val="0.89999988351024029"/>
          <c:h val="7.01588056600651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63549868766406E-2"/>
          <c:y val="0.13760949803149605"/>
          <c:w val="0.9025031167979003"/>
          <c:h val="0.53940674212598427"/>
        </c:manualLayout>
      </c:layout>
      <c:barChart>
        <c:barDir val="col"/>
        <c:grouping val="stacked"/>
        <c:varyColors val="0"/>
        <c:ser>
          <c:idx val="0"/>
          <c:order val="0"/>
          <c:tx>
            <c:strRef>
              <c:f>Sheet1!$B$1</c:f>
              <c:strCache>
                <c:ptCount val="1"/>
                <c:pt idx="0">
                  <c:v>Column1</c:v>
                </c:pt>
              </c:strCache>
            </c:strRef>
          </c:tx>
          <c:spPr>
            <a:solidFill>
              <a:srgbClr val="2CDACE"/>
            </a:solidFill>
            <a:ln>
              <a:noFill/>
            </a:ln>
            <a:effectLst/>
          </c:spPr>
          <c:invertIfNegative val="0"/>
          <c:cat>
            <c:numRef>
              <c:f>Sheet1!$A$2:$A$19</c:f>
              <c:numCache>
                <c:formatCode>General</c:formatCode>
                <c:ptCount val="18"/>
              </c:numCache>
            </c:numRef>
          </c:cat>
          <c:val>
            <c:numRef>
              <c:f>Sheet1!$B$2:$B$19</c:f>
              <c:numCache>
                <c:formatCode>General</c:formatCode>
                <c:ptCount val="18"/>
                <c:pt idx="0">
                  <c:v>125</c:v>
                </c:pt>
                <c:pt idx="1">
                  <c:v>155</c:v>
                </c:pt>
                <c:pt idx="2">
                  <c:v>80</c:v>
                </c:pt>
                <c:pt idx="3">
                  <c:v>40</c:v>
                </c:pt>
                <c:pt idx="4">
                  <c:v>80</c:v>
                </c:pt>
                <c:pt idx="5">
                  <c:v>80</c:v>
                </c:pt>
                <c:pt idx="6">
                  <c:v>60</c:v>
                </c:pt>
                <c:pt idx="7">
                  <c:v>80</c:v>
                </c:pt>
                <c:pt idx="8">
                  <c:v>45</c:v>
                </c:pt>
                <c:pt idx="9">
                  <c:v>45</c:v>
                </c:pt>
                <c:pt idx="10">
                  <c:v>40</c:v>
                </c:pt>
                <c:pt idx="11">
                  <c:v>30</c:v>
                </c:pt>
                <c:pt idx="12">
                  <c:v>35</c:v>
                </c:pt>
                <c:pt idx="13">
                  <c:v>35</c:v>
                </c:pt>
                <c:pt idx="14">
                  <c:v>30</c:v>
                </c:pt>
                <c:pt idx="15">
                  <c:v>30</c:v>
                </c:pt>
                <c:pt idx="16">
                  <c:v>15</c:v>
                </c:pt>
                <c:pt idx="17">
                  <c:v>15</c:v>
                </c:pt>
              </c:numCache>
            </c:numRef>
          </c:val>
          <c:extLst>
            <c:ext xmlns:c16="http://schemas.microsoft.com/office/drawing/2014/chart" uri="{C3380CC4-5D6E-409C-BE32-E72D297353CC}">
              <c16:uniqueId val="{00000000-58CE-0A41-A5F0-74B69D207189}"/>
            </c:ext>
          </c:extLst>
        </c:ser>
        <c:ser>
          <c:idx val="1"/>
          <c:order val="1"/>
          <c:tx>
            <c:strRef>
              <c:f>Sheet1!$C$1</c:f>
              <c:strCache>
                <c:ptCount val="1"/>
                <c:pt idx="0">
                  <c:v>Column2</c:v>
                </c:pt>
              </c:strCache>
            </c:strRef>
          </c:tx>
          <c:spPr>
            <a:solidFill>
              <a:srgbClr val="2CDACE">
                <a:alpha val="50000"/>
              </a:srgbClr>
            </a:solidFill>
            <a:ln>
              <a:noFill/>
            </a:ln>
            <a:effectLst/>
          </c:spPr>
          <c:invertIfNegative val="0"/>
          <c:cat>
            <c:numRef>
              <c:f>Sheet1!$A$2:$A$19</c:f>
              <c:numCache>
                <c:formatCode>General</c:formatCode>
                <c:ptCount val="18"/>
              </c:numCache>
            </c:numRef>
          </c:cat>
          <c:val>
            <c:numRef>
              <c:f>Sheet1!$C$2:$C$19</c:f>
              <c:numCache>
                <c:formatCode>General</c:formatCode>
                <c:ptCount val="18"/>
                <c:pt idx="0">
                  <c:v>225</c:v>
                </c:pt>
                <c:pt idx="1">
                  <c:v>220</c:v>
                </c:pt>
                <c:pt idx="2">
                  <c:v>198</c:v>
                </c:pt>
                <c:pt idx="3">
                  <c:v>180</c:v>
                </c:pt>
                <c:pt idx="4">
                  <c:v>145</c:v>
                </c:pt>
                <c:pt idx="5">
                  <c:v>135</c:v>
                </c:pt>
                <c:pt idx="6">
                  <c:v>115</c:v>
                </c:pt>
                <c:pt idx="7">
                  <c:v>110</c:v>
                </c:pt>
                <c:pt idx="8">
                  <c:v>85</c:v>
                </c:pt>
                <c:pt idx="9">
                  <c:v>80</c:v>
                </c:pt>
                <c:pt idx="10">
                  <c:v>65</c:v>
                </c:pt>
                <c:pt idx="11">
                  <c:v>65</c:v>
                </c:pt>
                <c:pt idx="12">
                  <c:v>55</c:v>
                </c:pt>
                <c:pt idx="13">
                  <c:v>55</c:v>
                </c:pt>
                <c:pt idx="14">
                  <c:v>40</c:v>
                </c:pt>
                <c:pt idx="15">
                  <c:v>40</c:v>
                </c:pt>
                <c:pt idx="16">
                  <c:v>30</c:v>
                </c:pt>
                <c:pt idx="17">
                  <c:v>30</c:v>
                </c:pt>
              </c:numCache>
            </c:numRef>
          </c:val>
          <c:extLst>
            <c:ext xmlns:c16="http://schemas.microsoft.com/office/drawing/2014/chart" uri="{C3380CC4-5D6E-409C-BE32-E72D297353CC}">
              <c16:uniqueId val="{00000001-58CE-0A41-A5F0-74B69D207189}"/>
            </c:ext>
          </c:extLst>
        </c:ser>
        <c:dLbls>
          <c:showLegendKey val="0"/>
          <c:showVal val="0"/>
          <c:showCatName val="0"/>
          <c:showSerName val="0"/>
          <c:showPercent val="0"/>
          <c:showBubbleSize val="0"/>
        </c:dLbls>
        <c:gapWidth val="99"/>
        <c:overlap val="100"/>
        <c:axId val="853558168"/>
        <c:axId val="853558560"/>
      </c:barChart>
      <c:catAx>
        <c:axId val="85355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3558560"/>
        <c:crosses val="autoZero"/>
        <c:auto val="1"/>
        <c:lblAlgn val="ctr"/>
        <c:lblOffset val="100"/>
        <c:noMultiLvlLbl val="0"/>
      </c:catAx>
      <c:valAx>
        <c:axId val="85355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3558168"/>
        <c:crosses val="autoZero"/>
        <c:crossBetween val="between"/>
      </c:valAx>
      <c:spPr>
        <a:noFill/>
        <a:ln>
          <a:noFill/>
        </a:ln>
        <a:effectLst/>
      </c:spPr>
    </c:plotArea>
    <c:legend>
      <c:legendPos val="b"/>
      <c:layout>
        <c:manualLayout>
          <c:xMode val="edge"/>
          <c:yMode val="edge"/>
          <c:x val="5.1684831311243913E-2"/>
          <c:y val="3.9454110820832007E-2"/>
          <c:w val="0.88251261861498076"/>
          <c:h val="6.50581937046562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t>What Region are you From?</a:t>
            </a:r>
          </a:p>
        </c:rich>
      </c:tx>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30A7-B249-B878-2F47C819256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0A7-B249-B878-2F47C819256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0A7-B249-B878-2F47C819256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30A7-B249-B878-2F47C8192561}"/>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30A7-B249-B878-2F47C8192561}"/>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30A7-B249-B878-2F47C8192561}"/>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30A7-B249-B878-2F47C8192561}"/>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30A7-B249-B878-2F47C819256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EUROPE</c:v>
                </c:pt>
                <c:pt idx="1">
                  <c:v>OUTSIDE EUROPE</c:v>
                </c:pt>
              </c:strCache>
            </c:strRef>
          </c:cat>
          <c:val>
            <c:numRef>
              <c:f>Sheet1!$B$2:$B$5</c:f>
              <c:numCache>
                <c:formatCode>General</c:formatCode>
                <c:ptCount val="4"/>
                <c:pt idx="0">
                  <c:v>96</c:v>
                </c:pt>
                <c:pt idx="1">
                  <c:v>69</c:v>
                </c:pt>
              </c:numCache>
            </c:numRef>
          </c:val>
          <c:extLst>
            <c:ext xmlns:c16="http://schemas.microsoft.com/office/drawing/2014/chart" uri="{C3380CC4-5D6E-409C-BE32-E72D297353CC}">
              <c16:uniqueId val="{00000000-30A7-B249-B878-2F47C819256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FD0ED4-3F2C-A44D-BF2A-70F28B4760E9}" type="datetimeFigureOut">
              <a:rPr lang="en-US" smtClean="0"/>
              <a:pPr/>
              <a:t>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E6F2F5-76EA-6D4D-B2FB-9859484A5658}" type="slidenum">
              <a:rPr lang="en-US" smtClean="0"/>
              <a:pPr/>
              <a:t>‹#›</a:t>
            </a:fld>
            <a:endParaRPr lang="en-US"/>
          </a:p>
        </p:txBody>
      </p:sp>
    </p:spTree>
    <p:extLst>
      <p:ext uri="{BB962C8B-B14F-4D97-AF65-F5344CB8AC3E}">
        <p14:creationId xmlns:p14="http://schemas.microsoft.com/office/powerpoint/2010/main" val="1457784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E53BD-8CD6-F647-884B-5A78FF9E62EE}" type="datetimeFigureOut">
              <a:rPr lang="en-US" smtClean="0"/>
              <a:pPr/>
              <a:t>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8929E-C352-7849-9DF7-6A0F55DB2C3C}" type="slidenum">
              <a:rPr lang="en-US" smtClean="0"/>
              <a:pPr/>
              <a:t>‹#›</a:t>
            </a:fld>
            <a:endParaRPr lang="en-US"/>
          </a:p>
        </p:txBody>
      </p:sp>
    </p:spTree>
    <p:extLst>
      <p:ext uri="{BB962C8B-B14F-4D97-AF65-F5344CB8AC3E}">
        <p14:creationId xmlns:p14="http://schemas.microsoft.com/office/powerpoint/2010/main" val="41273182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a:t>
            </a:fld>
            <a:endParaRPr lang="en-US"/>
          </a:p>
        </p:txBody>
      </p:sp>
    </p:spTree>
    <p:extLst>
      <p:ext uri="{BB962C8B-B14F-4D97-AF65-F5344CB8AC3E}">
        <p14:creationId xmlns:p14="http://schemas.microsoft.com/office/powerpoint/2010/main" val="3110800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12</a:t>
            </a:fld>
            <a:endParaRPr lang="en-US"/>
          </a:p>
        </p:txBody>
      </p:sp>
    </p:spTree>
    <p:extLst>
      <p:ext uri="{BB962C8B-B14F-4D97-AF65-F5344CB8AC3E}">
        <p14:creationId xmlns:p14="http://schemas.microsoft.com/office/powerpoint/2010/main" val="225442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13</a:t>
            </a:fld>
            <a:endParaRPr lang="en-US"/>
          </a:p>
        </p:txBody>
      </p:sp>
    </p:spTree>
    <p:extLst>
      <p:ext uri="{BB962C8B-B14F-4D97-AF65-F5344CB8AC3E}">
        <p14:creationId xmlns:p14="http://schemas.microsoft.com/office/powerpoint/2010/main" val="127591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14</a:t>
            </a:fld>
            <a:endParaRPr lang="en-US"/>
          </a:p>
        </p:txBody>
      </p:sp>
    </p:spTree>
    <p:extLst>
      <p:ext uri="{BB962C8B-B14F-4D97-AF65-F5344CB8AC3E}">
        <p14:creationId xmlns:p14="http://schemas.microsoft.com/office/powerpoint/2010/main" val="355156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15</a:t>
            </a:fld>
            <a:endParaRPr lang="en-US"/>
          </a:p>
        </p:txBody>
      </p:sp>
    </p:spTree>
    <p:extLst>
      <p:ext uri="{BB962C8B-B14F-4D97-AF65-F5344CB8AC3E}">
        <p14:creationId xmlns:p14="http://schemas.microsoft.com/office/powerpoint/2010/main" val="4081838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16</a:t>
            </a:fld>
            <a:endParaRPr lang="en-US"/>
          </a:p>
        </p:txBody>
      </p:sp>
    </p:spTree>
    <p:extLst>
      <p:ext uri="{BB962C8B-B14F-4D97-AF65-F5344CB8AC3E}">
        <p14:creationId xmlns:p14="http://schemas.microsoft.com/office/powerpoint/2010/main" val="262768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17</a:t>
            </a:fld>
            <a:endParaRPr lang="en-US"/>
          </a:p>
        </p:txBody>
      </p:sp>
    </p:spTree>
    <p:extLst>
      <p:ext uri="{BB962C8B-B14F-4D97-AF65-F5344CB8AC3E}">
        <p14:creationId xmlns:p14="http://schemas.microsoft.com/office/powerpoint/2010/main" val="2565049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18</a:t>
            </a:fld>
            <a:endParaRPr lang="en-US"/>
          </a:p>
        </p:txBody>
      </p:sp>
    </p:spTree>
    <p:extLst>
      <p:ext uri="{BB962C8B-B14F-4D97-AF65-F5344CB8AC3E}">
        <p14:creationId xmlns:p14="http://schemas.microsoft.com/office/powerpoint/2010/main" val="169901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19</a:t>
            </a:fld>
            <a:endParaRPr lang="en-US"/>
          </a:p>
        </p:txBody>
      </p:sp>
    </p:spTree>
    <p:extLst>
      <p:ext uri="{BB962C8B-B14F-4D97-AF65-F5344CB8AC3E}">
        <p14:creationId xmlns:p14="http://schemas.microsoft.com/office/powerpoint/2010/main" val="175152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strike="noStrike"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20</a:t>
            </a:fld>
            <a:endParaRPr lang="en-US"/>
          </a:p>
        </p:txBody>
      </p:sp>
    </p:spTree>
    <p:extLst>
      <p:ext uri="{BB962C8B-B14F-4D97-AF65-F5344CB8AC3E}">
        <p14:creationId xmlns:p14="http://schemas.microsoft.com/office/powerpoint/2010/main" val="1423383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21</a:t>
            </a:fld>
            <a:endParaRPr lang="en-US"/>
          </a:p>
        </p:txBody>
      </p:sp>
    </p:spTree>
    <p:extLst>
      <p:ext uri="{BB962C8B-B14F-4D97-AF65-F5344CB8AC3E}">
        <p14:creationId xmlns:p14="http://schemas.microsoft.com/office/powerpoint/2010/main" val="314178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2</a:t>
            </a:fld>
            <a:endParaRPr lang="en-US"/>
          </a:p>
        </p:txBody>
      </p:sp>
    </p:spTree>
    <p:extLst>
      <p:ext uri="{BB962C8B-B14F-4D97-AF65-F5344CB8AC3E}">
        <p14:creationId xmlns:p14="http://schemas.microsoft.com/office/powerpoint/2010/main" val="3755660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22</a:t>
            </a:fld>
            <a:endParaRPr lang="en-US"/>
          </a:p>
        </p:txBody>
      </p:sp>
    </p:spTree>
    <p:extLst>
      <p:ext uri="{BB962C8B-B14F-4D97-AF65-F5344CB8AC3E}">
        <p14:creationId xmlns:p14="http://schemas.microsoft.com/office/powerpoint/2010/main" val="958438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23</a:t>
            </a:fld>
            <a:endParaRPr lang="en-US"/>
          </a:p>
        </p:txBody>
      </p:sp>
    </p:spTree>
    <p:extLst>
      <p:ext uri="{BB962C8B-B14F-4D97-AF65-F5344CB8AC3E}">
        <p14:creationId xmlns:p14="http://schemas.microsoft.com/office/powerpoint/2010/main" val="788861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24</a:t>
            </a:fld>
            <a:endParaRPr lang="en-US"/>
          </a:p>
        </p:txBody>
      </p:sp>
    </p:spTree>
    <p:extLst>
      <p:ext uri="{BB962C8B-B14F-4D97-AF65-F5344CB8AC3E}">
        <p14:creationId xmlns:p14="http://schemas.microsoft.com/office/powerpoint/2010/main" val="3035958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25</a:t>
            </a:fld>
            <a:endParaRPr lang="en-US"/>
          </a:p>
        </p:txBody>
      </p:sp>
    </p:spTree>
    <p:extLst>
      <p:ext uri="{BB962C8B-B14F-4D97-AF65-F5344CB8AC3E}">
        <p14:creationId xmlns:p14="http://schemas.microsoft.com/office/powerpoint/2010/main" val="2343517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26</a:t>
            </a:fld>
            <a:endParaRPr lang="en-US"/>
          </a:p>
        </p:txBody>
      </p:sp>
    </p:spTree>
    <p:extLst>
      <p:ext uri="{BB962C8B-B14F-4D97-AF65-F5344CB8AC3E}">
        <p14:creationId xmlns:p14="http://schemas.microsoft.com/office/powerpoint/2010/main" val="1842794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77B8929E-C352-7849-9DF7-6A0F55DB2C3C}" type="slidenum">
              <a:rPr lang="en-US" smtClean="0"/>
              <a:pPr/>
              <a:t>27</a:t>
            </a:fld>
            <a:endParaRPr lang="en-US"/>
          </a:p>
        </p:txBody>
      </p:sp>
    </p:spTree>
    <p:extLst>
      <p:ext uri="{BB962C8B-B14F-4D97-AF65-F5344CB8AC3E}">
        <p14:creationId xmlns:p14="http://schemas.microsoft.com/office/powerpoint/2010/main" val="1731576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28</a:t>
            </a:fld>
            <a:endParaRPr lang="en-US"/>
          </a:p>
        </p:txBody>
      </p:sp>
    </p:spTree>
    <p:extLst>
      <p:ext uri="{BB962C8B-B14F-4D97-AF65-F5344CB8AC3E}">
        <p14:creationId xmlns:p14="http://schemas.microsoft.com/office/powerpoint/2010/main" val="1452235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29</a:t>
            </a:fld>
            <a:endParaRPr lang="en-US"/>
          </a:p>
        </p:txBody>
      </p:sp>
    </p:spTree>
    <p:extLst>
      <p:ext uri="{BB962C8B-B14F-4D97-AF65-F5344CB8AC3E}">
        <p14:creationId xmlns:p14="http://schemas.microsoft.com/office/powerpoint/2010/main" val="4249382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30</a:t>
            </a:fld>
            <a:endParaRPr lang="en-US"/>
          </a:p>
        </p:txBody>
      </p:sp>
    </p:spTree>
    <p:extLst>
      <p:ext uri="{BB962C8B-B14F-4D97-AF65-F5344CB8AC3E}">
        <p14:creationId xmlns:p14="http://schemas.microsoft.com/office/powerpoint/2010/main" val="300222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31</a:t>
            </a:fld>
            <a:endParaRPr lang="en-US"/>
          </a:p>
        </p:txBody>
      </p:sp>
    </p:spTree>
    <p:extLst>
      <p:ext uri="{BB962C8B-B14F-4D97-AF65-F5344CB8AC3E}">
        <p14:creationId xmlns:p14="http://schemas.microsoft.com/office/powerpoint/2010/main" val="93788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3</a:t>
            </a:fld>
            <a:endParaRPr lang="en-US"/>
          </a:p>
        </p:txBody>
      </p:sp>
    </p:spTree>
    <p:extLst>
      <p:ext uri="{BB962C8B-B14F-4D97-AF65-F5344CB8AC3E}">
        <p14:creationId xmlns:p14="http://schemas.microsoft.com/office/powerpoint/2010/main" val="479422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32</a:t>
            </a:fld>
            <a:endParaRPr lang="en-US"/>
          </a:p>
        </p:txBody>
      </p:sp>
    </p:spTree>
    <p:extLst>
      <p:ext uri="{BB962C8B-B14F-4D97-AF65-F5344CB8AC3E}">
        <p14:creationId xmlns:p14="http://schemas.microsoft.com/office/powerpoint/2010/main" val="2110557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33</a:t>
            </a:fld>
            <a:endParaRPr lang="en-US"/>
          </a:p>
        </p:txBody>
      </p:sp>
    </p:spTree>
    <p:extLst>
      <p:ext uri="{BB962C8B-B14F-4D97-AF65-F5344CB8AC3E}">
        <p14:creationId xmlns:p14="http://schemas.microsoft.com/office/powerpoint/2010/main" val="3597341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35</a:t>
            </a:fld>
            <a:endParaRPr lang="en-US"/>
          </a:p>
        </p:txBody>
      </p:sp>
    </p:spTree>
    <p:extLst>
      <p:ext uri="{BB962C8B-B14F-4D97-AF65-F5344CB8AC3E}">
        <p14:creationId xmlns:p14="http://schemas.microsoft.com/office/powerpoint/2010/main" val="402021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4</a:t>
            </a:fld>
            <a:endParaRPr lang="en-US"/>
          </a:p>
        </p:txBody>
      </p:sp>
    </p:spTree>
    <p:extLst>
      <p:ext uri="{BB962C8B-B14F-4D97-AF65-F5344CB8AC3E}">
        <p14:creationId xmlns:p14="http://schemas.microsoft.com/office/powerpoint/2010/main" val="186813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5</a:t>
            </a:fld>
            <a:endParaRPr lang="en-US"/>
          </a:p>
        </p:txBody>
      </p:sp>
    </p:spTree>
    <p:extLst>
      <p:ext uri="{BB962C8B-B14F-4D97-AF65-F5344CB8AC3E}">
        <p14:creationId xmlns:p14="http://schemas.microsoft.com/office/powerpoint/2010/main" val="14806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8</a:t>
            </a:fld>
            <a:endParaRPr lang="en-US"/>
          </a:p>
        </p:txBody>
      </p:sp>
    </p:spTree>
    <p:extLst>
      <p:ext uri="{BB962C8B-B14F-4D97-AF65-F5344CB8AC3E}">
        <p14:creationId xmlns:p14="http://schemas.microsoft.com/office/powerpoint/2010/main" val="206305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9</a:t>
            </a:fld>
            <a:endParaRPr lang="en-US"/>
          </a:p>
        </p:txBody>
      </p:sp>
    </p:spTree>
    <p:extLst>
      <p:ext uri="{BB962C8B-B14F-4D97-AF65-F5344CB8AC3E}">
        <p14:creationId xmlns:p14="http://schemas.microsoft.com/office/powerpoint/2010/main" val="198763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10</a:t>
            </a:fld>
            <a:endParaRPr lang="en-US"/>
          </a:p>
        </p:txBody>
      </p:sp>
    </p:spTree>
    <p:extLst>
      <p:ext uri="{BB962C8B-B14F-4D97-AF65-F5344CB8AC3E}">
        <p14:creationId xmlns:p14="http://schemas.microsoft.com/office/powerpoint/2010/main" val="3543796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strike="noStrike"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11</a:t>
            </a:fld>
            <a:endParaRPr lang="en-US"/>
          </a:p>
        </p:txBody>
      </p:sp>
    </p:spTree>
    <p:extLst>
      <p:ext uri="{BB962C8B-B14F-4D97-AF65-F5344CB8AC3E}">
        <p14:creationId xmlns:p14="http://schemas.microsoft.com/office/powerpoint/2010/main" val="375837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vmlDrawing" Target="../drawings/vmlDrawing1.vml"/><Relationship Id="rId4"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aulting 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61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ulting Chapter Dividers">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449995" y="2028920"/>
            <a:ext cx="8203117" cy="927751"/>
          </a:xfrm>
          <a:prstGeom prst="rect">
            <a:avLst/>
          </a:prstGeom>
        </p:spPr>
        <p:txBody>
          <a:bodyPr vert="horz" lIns="0" rIns="0"/>
          <a:lstStyle>
            <a:lvl1pPr algn="l" rtl="0">
              <a:lnSpc>
                <a:spcPct val="100000"/>
              </a:lnSpc>
              <a:defRPr sz="5400" b="1" i="0">
                <a:solidFill>
                  <a:srgbClr val="FFFFFF"/>
                </a:solidFill>
                <a:latin typeface="FEI bold"/>
                <a:ea typeface="Arial" charset="0"/>
                <a:cs typeface="FEI bold"/>
              </a:defRPr>
            </a:lvl1pPr>
          </a:lstStyle>
          <a:p>
            <a:pPr rtl="0">
              <a:lnSpc>
                <a:spcPts val="3400"/>
              </a:lnSpc>
            </a:pPr>
            <a:r>
              <a:rPr lang="en-US" dirty="0"/>
              <a:t>CHAPTER TITLE</a:t>
            </a:r>
          </a:p>
        </p:txBody>
      </p:sp>
    </p:spTree>
    <p:extLst>
      <p:ext uri="{BB962C8B-B14F-4D97-AF65-F5344CB8AC3E}">
        <p14:creationId xmlns:p14="http://schemas.microsoft.com/office/powerpoint/2010/main" val="31934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I 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78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Jumping Title Page Statistics ">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4B13934-10D6-E040-A454-671E7487F3F1}"/>
              </a:ext>
            </a:extLst>
          </p:cNvPr>
          <p:cNvSpPr>
            <a:spLocks noGrp="1"/>
          </p:cNvSpPr>
          <p:nvPr>
            <p:ph type="title" hasCustomPrompt="1"/>
          </p:nvPr>
        </p:nvSpPr>
        <p:spPr>
          <a:xfrm>
            <a:off x="376835" y="2317594"/>
            <a:ext cx="5450805" cy="989989"/>
          </a:xfrm>
          <a:prstGeom prst="rect">
            <a:avLst/>
          </a:prstGeom>
        </p:spPr>
        <p:txBody>
          <a:bodyPr/>
          <a:lstStyle>
            <a:lvl1pPr algn="l">
              <a:defRPr sz="2800" b="0" i="0">
                <a:solidFill>
                  <a:srgbClr val="FFFFFF"/>
                </a:solidFill>
                <a:latin typeface="FEI" pitchFamily="2" charset="77"/>
              </a:defRPr>
            </a:lvl1pPr>
          </a:lstStyle>
          <a:p>
            <a:r>
              <a:rPr lang="en-US" dirty="0"/>
              <a:t>Presentation Title </a:t>
            </a:r>
            <a:r>
              <a:rPr lang="fr-CH" dirty="0"/>
              <a:t/>
            </a:r>
            <a:br>
              <a:rPr lang="fr-CH" dirty="0"/>
            </a:br>
            <a:r>
              <a:rPr lang="fr-CH" dirty="0"/>
              <a:t>19.06.2017 – 22.01.2018</a:t>
            </a:r>
          </a:p>
        </p:txBody>
      </p:sp>
    </p:spTree>
    <p:extLst>
      <p:ext uri="{BB962C8B-B14F-4D97-AF65-F5344CB8AC3E}">
        <p14:creationId xmlns:p14="http://schemas.microsoft.com/office/powerpoint/2010/main" val="3728880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I Title Page + Sub Title">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8A4017BD-2EE5-6A44-8DEB-99C0114D8204}"/>
              </a:ext>
            </a:extLst>
          </p:cNvPr>
          <p:cNvSpPr>
            <a:spLocks noGrp="1"/>
          </p:cNvSpPr>
          <p:nvPr>
            <p:ph type="title" hasCustomPrompt="1"/>
          </p:nvPr>
        </p:nvSpPr>
        <p:spPr>
          <a:xfrm>
            <a:off x="469045" y="2340647"/>
            <a:ext cx="5653922" cy="375386"/>
          </a:xfrm>
          <a:prstGeom prst="rect">
            <a:avLst/>
          </a:prstGeom>
        </p:spPr>
        <p:txBody>
          <a:bodyPr vert="horz" lIns="0" rIns="0"/>
          <a:lstStyle>
            <a:lvl1pPr algn="l" rtl="0">
              <a:lnSpc>
                <a:spcPct val="100000"/>
              </a:lnSpc>
              <a:defRPr sz="2800" b="0" i="0" baseline="0">
                <a:solidFill>
                  <a:srgbClr val="FFFFFF"/>
                </a:solidFill>
                <a:latin typeface="FEI" pitchFamily="2" charset="77"/>
                <a:ea typeface="FEI" pitchFamily="2" charset="77"/>
                <a:cs typeface="FEI" pitchFamily="2" charset="77"/>
              </a:defRPr>
            </a:lvl1pPr>
          </a:lstStyle>
          <a:p>
            <a:pPr rtl="0">
              <a:lnSpc>
                <a:spcPts val="3400"/>
              </a:lnSpc>
            </a:pPr>
            <a:r>
              <a:rPr lang="en-US" dirty="0"/>
              <a:t>Presentation Title – January 2018</a:t>
            </a:r>
          </a:p>
        </p:txBody>
      </p:sp>
    </p:spTree>
    <p:extLst>
      <p:ext uri="{BB962C8B-B14F-4D97-AF65-F5344CB8AC3E}">
        <p14:creationId xmlns:p14="http://schemas.microsoft.com/office/powerpoint/2010/main" val="3517507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EI Divi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09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EI Thank you Divider">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030E694E-6974-9248-8C10-335D8F29029A}"/>
              </a:ext>
            </a:extLst>
          </p:cNvPr>
          <p:cNvSpPr>
            <a:spLocks noGrp="1"/>
          </p:cNvSpPr>
          <p:nvPr>
            <p:ph type="title" hasCustomPrompt="1"/>
          </p:nvPr>
        </p:nvSpPr>
        <p:spPr>
          <a:xfrm>
            <a:off x="449996" y="2016405"/>
            <a:ext cx="4255819" cy="446651"/>
          </a:xfrm>
          <a:prstGeom prst="rect">
            <a:avLst/>
          </a:prstGeom>
        </p:spPr>
        <p:txBody>
          <a:bodyPr vert="horz" lIns="0" rIns="0"/>
          <a:lstStyle>
            <a:lvl1pPr algn="l" rtl="0">
              <a:lnSpc>
                <a:spcPct val="100000"/>
              </a:lnSpc>
              <a:defRPr sz="5400" b="1" i="0">
                <a:solidFill>
                  <a:srgbClr val="FFFFFF"/>
                </a:solidFill>
                <a:latin typeface="FEI bold"/>
                <a:ea typeface="Arial" charset="0"/>
                <a:cs typeface="FEI bold"/>
              </a:defRPr>
            </a:lvl1pPr>
          </a:lstStyle>
          <a:p>
            <a:pPr rtl="0">
              <a:lnSpc>
                <a:spcPts val="3400"/>
              </a:lnSpc>
            </a:pPr>
            <a:r>
              <a:rPr lang="en-US" dirty="0"/>
              <a:t>THANK YOU</a:t>
            </a:r>
          </a:p>
        </p:txBody>
      </p:sp>
    </p:spTree>
    <p:extLst>
      <p:ext uri="{BB962C8B-B14F-4D97-AF65-F5344CB8AC3E}">
        <p14:creationId xmlns:p14="http://schemas.microsoft.com/office/powerpoint/2010/main" val="3425952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I Chapter Dividers">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449995" y="2028920"/>
            <a:ext cx="8203117" cy="927751"/>
          </a:xfrm>
          <a:prstGeom prst="rect">
            <a:avLst/>
          </a:prstGeom>
        </p:spPr>
        <p:txBody>
          <a:bodyPr vert="horz" lIns="0" rIns="0"/>
          <a:lstStyle>
            <a:lvl1pPr algn="l" rtl="0">
              <a:lnSpc>
                <a:spcPct val="100000"/>
              </a:lnSpc>
              <a:defRPr sz="5400" b="1" i="0">
                <a:solidFill>
                  <a:srgbClr val="FFFFFF"/>
                </a:solidFill>
                <a:latin typeface="FEI bold"/>
                <a:ea typeface="Arial" charset="0"/>
                <a:cs typeface="FEI bold"/>
              </a:defRPr>
            </a:lvl1pPr>
          </a:lstStyle>
          <a:p>
            <a:pPr rtl="0">
              <a:lnSpc>
                <a:spcPts val="3400"/>
              </a:lnSpc>
            </a:pPr>
            <a:r>
              <a:rPr lang="en-US" dirty="0"/>
              <a:t>CHAPTER TITLE</a:t>
            </a:r>
          </a:p>
        </p:txBody>
      </p:sp>
      <p:sp>
        <p:nvSpPr>
          <p:cNvPr id="5" name="Rectangle 4"/>
          <p:cNvSpPr/>
          <p:nvPr userDrawn="1"/>
        </p:nvSpPr>
        <p:spPr>
          <a:xfrm>
            <a:off x="0" y="4748893"/>
            <a:ext cx="9144000" cy="396945"/>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781594-4D09-D84A-A15D-9B5F427F0F2D}"/>
              </a:ext>
            </a:extLst>
          </p:cNvPr>
          <p:cNvSpPr/>
          <p:nvPr userDrawn="1"/>
        </p:nvSpPr>
        <p:spPr>
          <a:xfrm>
            <a:off x="93007" y="4776802"/>
            <a:ext cx="1731301" cy="328054"/>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634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ulting 4 Images + 4 Text Boxes">
    <p:spTree>
      <p:nvGrpSpPr>
        <p:cNvPr id="1" name=""/>
        <p:cNvGrpSpPr/>
        <p:nvPr/>
      </p:nvGrpSpPr>
      <p:grpSpPr>
        <a:xfrm>
          <a:off x="0" y="0"/>
          <a:ext cx="0" cy="0"/>
          <a:chOff x="0" y="0"/>
          <a:chExt cx="0" cy="0"/>
        </a:xfrm>
      </p:grpSpPr>
      <p:sp>
        <p:nvSpPr>
          <p:cNvPr id="5" name="Text Placeholder 12"/>
          <p:cNvSpPr>
            <a:spLocks noGrp="1"/>
          </p:cNvSpPr>
          <p:nvPr>
            <p:ph type="body" sz="quarter" idx="10" hasCustomPrompt="1"/>
          </p:nvPr>
        </p:nvSpPr>
        <p:spPr>
          <a:xfrm>
            <a:off x="447040" y="2578736"/>
            <a:ext cx="1717040"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00" b="1" baseline="0">
                <a:solidFill>
                  <a:srgbClr val="000000"/>
                </a:solidFill>
                <a:latin typeface="FEI Bold" panose="00000800000000000000" pitchFamily="50" charset="0"/>
                <a:cs typeface="FEI Bold" panose="00000800000000000000" pitchFamily="50" charset="0"/>
              </a:defRPr>
            </a:lvl1pPr>
          </a:lstStyle>
          <a:p>
            <a:pPr lvl="0"/>
            <a:r>
              <a:rPr lang="en-US" dirty="0"/>
              <a:t>Our Services</a:t>
            </a:r>
          </a:p>
        </p:txBody>
      </p:sp>
      <p:sp>
        <p:nvSpPr>
          <p:cNvPr id="6" name="Text Placeholder 12"/>
          <p:cNvSpPr>
            <a:spLocks noGrp="1"/>
          </p:cNvSpPr>
          <p:nvPr>
            <p:ph type="body" sz="quarter" idx="11" hasCustomPrompt="1"/>
          </p:nvPr>
        </p:nvSpPr>
        <p:spPr>
          <a:xfrm>
            <a:off x="2631440" y="2599058"/>
            <a:ext cx="1717040"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00" b="1" baseline="0">
                <a:solidFill>
                  <a:srgbClr val="000000"/>
                </a:solidFill>
                <a:latin typeface="FEI bold"/>
                <a:cs typeface="FEI bold"/>
              </a:defRPr>
            </a:lvl1pPr>
          </a:lstStyle>
          <a:p>
            <a:pPr lvl="0"/>
            <a:r>
              <a:rPr lang="en-US" dirty="0"/>
              <a:t>Our Values</a:t>
            </a:r>
          </a:p>
        </p:txBody>
      </p:sp>
      <p:sp>
        <p:nvSpPr>
          <p:cNvPr id="7" name="Text Placeholder 12"/>
          <p:cNvSpPr>
            <a:spLocks noGrp="1"/>
          </p:cNvSpPr>
          <p:nvPr>
            <p:ph type="body" sz="quarter" idx="12" hasCustomPrompt="1"/>
          </p:nvPr>
        </p:nvSpPr>
        <p:spPr>
          <a:xfrm>
            <a:off x="4826000" y="2578736"/>
            <a:ext cx="1717040"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00" b="1" baseline="0">
                <a:solidFill>
                  <a:srgbClr val="000000"/>
                </a:solidFill>
                <a:latin typeface="FEI bold"/>
                <a:cs typeface="FEI bold"/>
              </a:defRPr>
            </a:lvl1pPr>
          </a:lstStyle>
          <a:p>
            <a:pPr lvl="0"/>
            <a:r>
              <a:rPr lang="en-US" dirty="0"/>
              <a:t>Our Values</a:t>
            </a:r>
          </a:p>
        </p:txBody>
      </p:sp>
      <p:sp>
        <p:nvSpPr>
          <p:cNvPr id="8" name="Text Placeholder 12"/>
          <p:cNvSpPr>
            <a:spLocks noGrp="1"/>
          </p:cNvSpPr>
          <p:nvPr>
            <p:ph type="body" sz="quarter" idx="13" hasCustomPrompt="1"/>
          </p:nvPr>
        </p:nvSpPr>
        <p:spPr>
          <a:xfrm>
            <a:off x="7019566" y="2578736"/>
            <a:ext cx="1717040"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00" b="1" baseline="0">
                <a:solidFill>
                  <a:srgbClr val="000000"/>
                </a:solidFill>
                <a:latin typeface="FEI bold"/>
                <a:cs typeface="FEI bold"/>
              </a:defRPr>
            </a:lvl1pPr>
          </a:lstStyle>
          <a:p>
            <a:pPr lvl="0"/>
            <a:r>
              <a:rPr lang="en-US" dirty="0"/>
              <a:t>Our Insights</a:t>
            </a:r>
          </a:p>
        </p:txBody>
      </p:sp>
      <p:sp>
        <p:nvSpPr>
          <p:cNvPr id="9" name="Text Placeholder 12"/>
          <p:cNvSpPr>
            <a:spLocks noGrp="1"/>
          </p:cNvSpPr>
          <p:nvPr>
            <p:ph type="body" sz="quarter" idx="14" hasCustomPrompt="1"/>
          </p:nvPr>
        </p:nvSpPr>
        <p:spPr>
          <a:xfrm>
            <a:off x="447040" y="2885446"/>
            <a:ext cx="1717040" cy="1341114"/>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100" b="0" i="0" baseline="0">
                <a:solidFill>
                  <a:srgbClr val="000000"/>
                </a:solidFill>
                <a:latin typeface="Gotham Book"/>
                <a:cs typeface="Gotham Book"/>
              </a:defRPr>
            </a:lvl1pPr>
          </a:lstStyle>
          <a:p>
            <a:pPr lvl="0"/>
            <a:r>
              <a:rPr lang="en-US" dirty="0"/>
              <a:t>Text</a:t>
            </a:r>
          </a:p>
        </p:txBody>
      </p:sp>
      <p:sp>
        <p:nvSpPr>
          <p:cNvPr id="10" name="Text Placeholder 12"/>
          <p:cNvSpPr>
            <a:spLocks noGrp="1"/>
          </p:cNvSpPr>
          <p:nvPr>
            <p:ph type="body" sz="quarter" idx="15" hasCustomPrompt="1"/>
          </p:nvPr>
        </p:nvSpPr>
        <p:spPr>
          <a:xfrm>
            <a:off x="2631440" y="2905768"/>
            <a:ext cx="1717040" cy="1341114"/>
          </a:xfrm>
          <a:prstGeom prst="rect">
            <a:avLst/>
          </a:prstGeom>
        </p:spPr>
        <p:txBody>
          <a:bodyPr vert="horz" lIns="0" tIns="0"/>
          <a:lstStyle>
            <a:lvl1pPr marL="0" marR="0" indent="0" algn="ctr" defTabSz="457200" rtl="0" eaLnBrk="1" fontAlgn="auto" latinLnBrk="0" hangingPunct="1">
              <a:lnSpc>
                <a:spcPct val="100000"/>
              </a:lnSpc>
              <a:spcBef>
                <a:spcPts val="0"/>
              </a:spcBef>
              <a:spcAft>
                <a:spcPts val="1200"/>
              </a:spcAft>
              <a:buClr>
                <a:srgbClr val="4F2D7F"/>
              </a:buClr>
              <a:buSzPct val="78000"/>
              <a:buFont typeface="Arial"/>
              <a:buNone/>
              <a:tabLst/>
              <a:defRPr sz="1100" b="0" i="0" baseline="0">
                <a:solidFill>
                  <a:srgbClr val="000000"/>
                </a:solidFill>
                <a:latin typeface="Gotham Book"/>
                <a:cs typeface="Gotham Book"/>
              </a:defRPr>
            </a:lvl1pPr>
          </a:lstStyle>
          <a:p>
            <a:pPr marL="0" marR="0" lvl="0" indent="0" algn="ctr" defTabSz="457200" rtl="0" eaLnBrk="1" fontAlgn="auto" latinLnBrk="0" hangingPunct="1">
              <a:lnSpc>
                <a:spcPct val="100000"/>
              </a:lnSpc>
              <a:spcBef>
                <a:spcPts val="0"/>
              </a:spcBef>
              <a:spcAft>
                <a:spcPts val="1200"/>
              </a:spcAft>
              <a:buClr>
                <a:srgbClr val="4F2D7F"/>
              </a:buClr>
              <a:buSzPct val="78000"/>
              <a:buFont typeface="Arial"/>
              <a:buNone/>
              <a:tabLst/>
              <a:defRPr/>
            </a:pPr>
            <a:r>
              <a:rPr lang="en-US" dirty="0"/>
              <a:t>Text</a:t>
            </a:r>
          </a:p>
          <a:p>
            <a:pPr lvl="0"/>
            <a:endParaRPr lang="en-US" dirty="0"/>
          </a:p>
        </p:txBody>
      </p:sp>
      <p:sp>
        <p:nvSpPr>
          <p:cNvPr id="11" name="Text Placeholder 12"/>
          <p:cNvSpPr>
            <a:spLocks noGrp="1"/>
          </p:cNvSpPr>
          <p:nvPr>
            <p:ph type="body" sz="quarter" idx="16" hasCustomPrompt="1"/>
          </p:nvPr>
        </p:nvSpPr>
        <p:spPr>
          <a:xfrm>
            <a:off x="4826000" y="2885446"/>
            <a:ext cx="1717040" cy="1341114"/>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100" baseline="0">
                <a:solidFill>
                  <a:srgbClr val="000000"/>
                </a:solidFill>
                <a:latin typeface="Gotham Book"/>
                <a:cs typeface="Gotham Book"/>
              </a:defRPr>
            </a:lvl1pPr>
          </a:lstStyle>
          <a:p>
            <a:pPr lvl="0"/>
            <a:r>
              <a:rPr lang="en-US" dirty="0"/>
              <a:t>Text</a:t>
            </a:r>
          </a:p>
        </p:txBody>
      </p:sp>
      <p:sp>
        <p:nvSpPr>
          <p:cNvPr id="12" name="Text Placeholder 12"/>
          <p:cNvSpPr>
            <a:spLocks noGrp="1"/>
          </p:cNvSpPr>
          <p:nvPr>
            <p:ph type="body" sz="quarter" idx="17" hasCustomPrompt="1"/>
          </p:nvPr>
        </p:nvSpPr>
        <p:spPr>
          <a:xfrm>
            <a:off x="7019566" y="2885446"/>
            <a:ext cx="1717040" cy="1341114"/>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100" baseline="0">
                <a:solidFill>
                  <a:srgbClr val="000000"/>
                </a:solidFill>
                <a:latin typeface="Gotham Book"/>
                <a:cs typeface="Gotham Book"/>
              </a:defRPr>
            </a:lvl1pPr>
          </a:lstStyle>
          <a:p>
            <a:pPr lvl="0"/>
            <a:r>
              <a:rPr lang="en-US" dirty="0"/>
              <a:t>Text</a:t>
            </a:r>
          </a:p>
        </p:txBody>
      </p:sp>
      <p:sp>
        <p:nvSpPr>
          <p:cNvPr id="14" name="Picture Placeholder 2"/>
          <p:cNvSpPr>
            <a:spLocks noGrp="1"/>
          </p:cNvSpPr>
          <p:nvPr>
            <p:ph type="pic" idx="1" hasCustomPrompt="1"/>
          </p:nvPr>
        </p:nvSpPr>
        <p:spPr>
          <a:xfrm>
            <a:off x="447040" y="1198880"/>
            <a:ext cx="1717040" cy="1369428"/>
          </a:xfrm>
          <a:prstGeom prst="rect">
            <a:avLst/>
          </a:prstGeom>
        </p:spPr>
        <p:txBody>
          <a:bodyPr tIns="720000"/>
          <a:lstStyle>
            <a:lvl1pPr marL="0" indent="0">
              <a:buNone/>
              <a:defRPr sz="1200" baseline="0">
                <a:solidFill>
                  <a:srgbClr val="2CDACE"/>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5" name="Picture Placeholder 2"/>
          <p:cNvSpPr>
            <a:spLocks noGrp="1"/>
          </p:cNvSpPr>
          <p:nvPr>
            <p:ph type="pic" idx="18" hasCustomPrompt="1"/>
          </p:nvPr>
        </p:nvSpPr>
        <p:spPr>
          <a:xfrm>
            <a:off x="2631440" y="1229630"/>
            <a:ext cx="1717040" cy="1369428"/>
          </a:xfrm>
          <a:prstGeom prst="rect">
            <a:avLst/>
          </a:prstGeom>
        </p:spPr>
        <p:txBody>
          <a:bodyPr tIns="720000"/>
          <a:lstStyle>
            <a:lvl1pPr marL="0" indent="0">
              <a:buNone/>
              <a:defRPr sz="1200" baseline="0">
                <a:solidFill>
                  <a:srgbClr val="2CDACE"/>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6" name="Picture Placeholder 2"/>
          <p:cNvSpPr>
            <a:spLocks noGrp="1"/>
          </p:cNvSpPr>
          <p:nvPr>
            <p:ph type="pic" idx="19" hasCustomPrompt="1"/>
          </p:nvPr>
        </p:nvSpPr>
        <p:spPr>
          <a:xfrm>
            <a:off x="4826000" y="1198880"/>
            <a:ext cx="1717040" cy="1369428"/>
          </a:xfrm>
          <a:prstGeom prst="rect">
            <a:avLst/>
          </a:prstGeom>
        </p:spPr>
        <p:txBody>
          <a:bodyPr tIns="720000"/>
          <a:lstStyle>
            <a:lvl1pPr marL="0" indent="0">
              <a:buNone/>
              <a:defRPr sz="1200" baseline="0">
                <a:solidFill>
                  <a:srgbClr val="2CDACE"/>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8" name="Picture Placeholder 2"/>
          <p:cNvSpPr>
            <a:spLocks noGrp="1"/>
          </p:cNvSpPr>
          <p:nvPr>
            <p:ph type="pic" idx="20" hasCustomPrompt="1"/>
          </p:nvPr>
        </p:nvSpPr>
        <p:spPr>
          <a:xfrm>
            <a:off x="7019566" y="1198880"/>
            <a:ext cx="1717040" cy="1369428"/>
          </a:xfrm>
          <a:prstGeom prst="rect">
            <a:avLst/>
          </a:prstGeom>
        </p:spPr>
        <p:txBody>
          <a:bodyPr tIns="720000"/>
          <a:lstStyle>
            <a:lvl1pPr marL="0" indent="0">
              <a:buNone/>
              <a:defRPr sz="1200" baseline="0">
                <a:solidFill>
                  <a:srgbClr val="2CDACE"/>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7" name="Title 13">
            <a:extLst>
              <a:ext uri="{FF2B5EF4-FFF2-40B4-BE49-F238E27FC236}">
                <a16:creationId xmlns:a16="http://schemas.microsoft.com/office/drawing/2014/main" id="{92C0E10D-5198-0D4B-9A03-250DC3CB1FCA}"/>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2373929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ulting Title + Bullet points ">
    <p:spTree>
      <p:nvGrpSpPr>
        <p:cNvPr id="1" name=""/>
        <p:cNvGrpSpPr/>
        <p:nvPr/>
      </p:nvGrpSpPr>
      <p:grpSpPr>
        <a:xfrm>
          <a:off x="0" y="0"/>
          <a:ext cx="0" cy="0"/>
          <a:chOff x="0" y="0"/>
          <a:chExt cx="0" cy="0"/>
        </a:xfrm>
      </p:grpSpPr>
      <p:sp>
        <p:nvSpPr>
          <p:cNvPr id="8" name="Text Placeholder 5"/>
          <p:cNvSpPr>
            <a:spLocks noGrp="1"/>
          </p:cNvSpPr>
          <p:nvPr>
            <p:ph type="body" sz="quarter" idx="11" hasCustomPrompt="1"/>
          </p:nvPr>
        </p:nvSpPr>
        <p:spPr>
          <a:xfrm>
            <a:off x="446400" y="1014046"/>
            <a:ext cx="8387999" cy="3467954"/>
          </a:xfrm>
          <a:prstGeom prst="rect">
            <a:avLst/>
          </a:prstGeom>
        </p:spPr>
        <p:txBody>
          <a:bodyPr vert="horz"/>
          <a:lstStyle>
            <a:lvl1pPr marL="0" indent="-180000">
              <a:buClr>
                <a:srgbClr val="2CDACE"/>
              </a:buClr>
              <a:defRPr sz="2200" b="0" i="0">
                <a:solidFill>
                  <a:srgbClr val="000000"/>
                </a:solidFill>
                <a:latin typeface="Gotham Book"/>
                <a:cs typeface="Gotham Book"/>
              </a:defRPr>
            </a:lvl1pPr>
            <a:lvl2pPr marL="540000" indent="-270000">
              <a:buClr>
                <a:srgbClr val="2CDACE"/>
              </a:buClr>
              <a:defRPr sz="2000" b="0" i="0">
                <a:solidFill>
                  <a:srgbClr val="000000"/>
                </a:solidFill>
                <a:latin typeface="Gotham Book"/>
                <a:cs typeface="Gotham Book"/>
              </a:defRPr>
            </a:lvl2pPr>
            <a:lvl3pPr marL="784800">
              <a:buClr>
                <a:srgbClr val="2CDACE"/>
              </a:buClr>
              <a:defRPr sz="2000" b="0" i="0">
                <a:solidFill>
                  <a:srgbClr val="000000"/>
                </a:solidFill>
                <a:latin typeface="Gotham Book"/>
                <a:cs typeface="Gotham Book"/>
              </a:defRPr>
            </a:lvl3pPr>
          </a:lstStyle>
          <a:p>
            <a:pPr lvl="0"/>
            <a:r>
              <a:rPr lang="en-GB" dirty="0"/>
              <a:t>click to edit master text styles</a:t>
            </a:r>
          </a:p>
          <a:p>
            <a:pPr lvl="1"/>
            <a:r>
              <a:rPr lang="en-GB" dirty="0"/>
              <a:t>second level</a:t>
            </a:r>
          </a:p>
          <a:p>
            <a:pPr lvl="2"/>
            <a:r>
              <a:rPr lang="en-GB" dirty="0"/>
              <a:t>third level</a:t>
            </a:r>
          </a:p>
        </p:txBody>
      </p:sp>
      <p:sp>
        <p:nvSpPr>
          <p:cNvPr id="9" name="Title 13">
            <a:extLst>
              <a:ext uri="{FF2B5EF4-FFF2-40B4-BE49-F238E27FC236}">
                <a16:creationId xmlns:a16="http://schemas.microsoft.com/office/drawing/2014/main" id="{3CA295F6-D0A0-F447-B194-ADFA3FCFF38C}"/>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1284854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aulting Title - No content">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666F7832-F0C1-5640-87F0-F03D47D31306}"/>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160767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aulting Title Page + Sub Title">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D40F4869-DF43-5041-BC65-11BE80D1746A}"/>
              </a:ext>
            </a:extLst>
          </p:cNvPr>
          <p:cNvSpPr>
            <a:spLocks noGrp="1"/>
          </p:cNvSpPr>
          <p:nvPr>
            <p:ph type="title" hasCustomPrompt="1"/>
          </p:nvPr>
        </p:nvSpPr>
        <p:spPr>
          <a:xfrm>
            <a:off x="1763210" y="3368829"/>
            <a:ext cx="5617580" cy="375386"/>
          </a:xfrm>
          <a:prstGeom prst="rect">
            <a:avLst/>
          </a:prstGeom>
        </p:spPr>
        <p:txBody>
          <a:bodyPr vert="horz" lIns="0" rIns="0"/>
          <a:lstStyle>
            <a:lvl1pPr algn="l" rtl="0">
              <a:lnSpc>
                <a:spcPct val="100000"/>
              </a:lnSpc>
              <a:defRPr sz="2800" b="0" i="0" baseline="0">
                <a:solidFill>
                  <a:srgbClr val="FFFFFF"/>
                </a:solidFill>
                <a:latin typeface="FEI" pitchFamily="2" charset="77"/>
                <a:ea typeface="FEI" pitchFamily="2" charset="77"/>
                <a:cs typeface="FEI" pitchFamily="2" charset="77"/>
              </a:defRPr>
            </a:lvl1pPr>
          </a:lstStyle>
          <a:p>
            <a:pPr rtl="0">
              <a:lnSpc>
                <a:spcPts val="3400"/>
              </a:lnSpc>
            </a:pPr>
            <a:r>
              <a:rPr lang="en-US" dirty="0"/>
              <a:t>Presentation Title – January 2018</a:t>
            </a:r>
          </a:p>
        </p:txBody>
      </p:sp>
    </p:spTree>
    <p:extLst>
      <p:ext uri="{BB962C8B-B14F-4D97-AF65-F5344CB8AC3E}">
        <p14:creationId xmlns:p14="http://schemas.microsoft.com/office/powerpoint/2010/main" val="304507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ulting Title + 2 Text Boxes">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446400" y="1014046"/>
            <a:ext cx="4068000" cy="3467954"/>
          </a:xfrm>
          <a:prstGeom prst="rect">
            <a:avLst/>
          </a:prstGeom>
        </p:spPr>
        <p:txBody>
          <a:bodyPr vert="horz"/>
          <a:lstStyle>
            <a:lvl1pPr marL="342900" indent="-342900">
              <a:buClr>
                <a:srgbClr val="2CDACE"/>
              </a:buClr>
              <a:buFont typeface="Arial"/>
              <a:buChar char="•"/>
              <a:defRPr sz="2200" b="0" i="0">
                <a:solidFill>
                  <a:srgbClr val="000000"/>
                </a:solidFill>
                <a:latin typeface="Gotham Book"/>
                <a:cs typeface="Gotham Book"/>
              </a:defRPr>
            </a:lvl1pPr>
            <a:lvl2pPr marL="540000" indent="-270000">
              <a:buClr>
                <a:srgbClr val="2CDACE"/>
              </a:buClr>
              <a:defRPr sz="2000">
                <a:solidFill>
                  <a:srgbClr val="000000"/>
                </a:solidFill>
                <a:latin typeface="Gotham Book"/>
                <a:cs typeface="Gotham Book"/>
              </a:defRPr>
            </a:lvl2pPr>
            <a:lvl3pPr marL="899100" indent="-342900">
              <a:buClr>
                <a:srgbClr val="2CDACE"/>
              </a:buClr>
              <a:buFont typeface="Arial"/>
              <a:buChar char="•"/>
              <a:defRPr sz="2000">
                <a:solidFill>
                  <a:srgbClr val="000000"/>
                </a:solidFill>
                <a:latin typeface="Gotham Book"/>
                <a:cs typeface="Gotham Book"/>
              </a:defRPr>
            </a:lvl3pPr>
          </a:lstStyle>
          <a:p>
            <a:pPr lvl="0"/>
            <a:r>
              <a:rPr lang="en-GB" dirty="0"/>
              <a:t>click to edit master text styles</a:t>
            </a:r>
          </a:p>
          <a:p>
            <a:pPr lvl="1"/>
            <a:r>
              <a:rPr lang="en-GB" dirty="0"/>
              <a:t>second level</a:t>
            </a:r>
          </a:p>
          <a:p>
            <a:pPr lvl="2"/>
            <a:r>
              <a:rPr lang="en-GB" dirty="0"/>
              <a:t>third level</a:t>
            </a:r>
          </a:p>
        </p:txBody>
      </p:sp>
      <p:sp>
        <p:nvSpPr>
          <p:cNvPr id="7" name="Text Placeholder 5"/>
          <p:cNvSpPr>
            <a:spLocks noGrp="1"/>
          </p:cNvSpPr>
          <p:nvPr>
            <p:ph type="body" sz="quarter" idx="17" hasCustomPrompt="1"/>
          </p:nvPr>
        </p:nvSpPr>
        <p:spPr>
          <a:xfrm>
            <a:off x="4760046" y="1014046"/>
            <a:ext cx="4068000" cy="3467954"/>
          </a:xfrm>
          <a:prstGeom prst="rect">
            <a:avLst/>
          </a:prstGeom>
        </p:spPr>
        <p:txBody>
          <a:bodyPr vert="horz"/>
          <a:lstStyle>
            <a:lvl1pPr marL="0" indent="-180000">
              <a:buClr>
                <a:srgbClr val="2CDACE"/>
              </a:buClr>
              <a:defRPr sz="2200">
                <a:solidFill>
                  <a:srgbClr val="000000"/>
                </a:solidFill>
                <a:latin typeface="Gotham Book"/>
                <a:cs typeface="Gotham Book"/>
              </a:defRPr>
            </a:lvl1pPr>
            <a:lvl2pPr marL="540000" indent="-270000">
              <a:buClr>
                <a:srgbClr val="2CDACE"/>
              </a:buClr>
              <a:defRPr sz="2000">
                <a:solidFill>
                  <a:srgbClr val="000000"/>
                </a:solidFill>
                <a:latin typeface="Gotham Book"/>
                <a:cs typeface="Gotham Book"/>
              </a:defRPr>
            </a:lvl2pPr>
            <a:lvl3pPr marL="784800">
              <a:buClr>
                <a:srgbClr val="2CDACE"/>
              </a:buClr>
              <a:defRPr sz="2000">
                <a:solidFill>
                  <a:srgbClr val="000000"/>
                </a:solidFill>
                <a:latin typeface="Gotham Book"/>
                <a:cs typeface="Gotham Book"/>
              </a:defRPr>
            </a:lvl3pPr>
          </a:lstStyle>
          <a:p>
            <a:pPr lvl="0"/>
            <a:r>
              <a:rPr lang="en-GB" dirty="0"/>
              <a:t>click to edit master text styles</a:t>
            </a:r>
          </a:p>
          <a:p>
            <a:pPr lvl="1"/>
            <a:r>
              <a:rPr lang="en-GB" dirty="0"/>
              <a:t>second level</a:t>
            </a:r>
          </a:p>
          <a:p>
            <a:pPr lvl="2"/>
            <a:r>
              <a:rPr lang="en-GB" dirty="0"/>
              <a:t>third level</a:t>
            </a:r>
          </a:p>
        </p:txBody>
      </p:sp>
      <p:sp>
        <p:nvSpPr>
          <p:cNvPr id="5" name="Title 13">
            <a:extLst>
              <a:ext uri="{FF2B5EF4-FFF2-40B4-BE49-F238E27FC236}">
                <a16:creationId xmlns:a16="http://schemas.microsoft.com/office/drawing/2014/main" id="{E66171D4-9A54-504D-9902-BE7CB657D5AB}"/>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758487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aulting Title + Text Box">
    <p:spTree>
      <p:nvGrpSpPr>
        <p:cNvPr id="1" name=""/>
        <p:cNvGrpSpPr/>
        <p:nvPr/>
      </p:nvGrpSpPr>
      <p:grpSpPr>
        <a:xfrm>
          <a:off x="0" y="0"/>
          <a:ext cx="0" cy="0"/>
          <a:chOff x="0" y="0"/>
          <a:chExt cx="0" cy="0"/>
        </a:xfrm>
      </p:grpSpPr>
      <p:sp>
        <p:nvSpPr>
          <p:cNvPr id="5" name="Text Placeholder 5"/>
          <p:cNvSpPr>
            <a:spLocks noGrp="1"/>
          </p:cNvSpPr>
          <p:nvPr>
            <p:ph type="body" sz="quarter" idx="12" hasCustomPrompt="1"/>
          </p:nvPr>
        </p:nvSpPr>
        <p:spPr>
          <a:xfrm>
            <a:off x="446400" y="1014046"/>
            <a:ext cx="6516000" cy="3395954"/>
          </a:xfrm>
          <a:prstGeom prst="rect">
            <a:avLst/>
          </a:prstGeom>
        </p:spPr>
        <p:txBody>
          <a:bodyPr vert="horz"/>
          <a:lstStyle>
            <a:lvl1pPr marL="0" indent="-180000">
              <a:buClr>
                <a:srgbClr val="2CDACE"/>
              </a:buClr>
              <a:defRPr sz="2200">
                <a:solidFill>
                  <a:srgbClr val="000000"/>
                </a:solidFill>
                <a:latin typeface="Gotham Book"/>
                <a:cs typeface="Gotham Book"/>
              </a:defRPr>
            </a:lvl1pPr>
            <a:lvl2pPr marL="540000" indent="-270000">
              <a:buClr>
                <a:srgbClr val="2CDACE"/>
              </a:buClr>
              <a:defRPr sz="2000">
                <a:solidFill>
                  <a:srgbClr val="000000"/>
                </a:solidFill>
                <a:latin typeface="Gotham Book"/>
                <a:cs typeface="Gotham Book"/>
              </a:defRPr>
            </a:lvl2pPr>
            <a:lvl3pPr marL="784800">
              <a:buClr>
                <a:srgbClr val="2CDACE"/>
              </a:buClr>
              <a:defRPr sz="2000">
                <a:solidFill>
                  <a:srgbClr val="000000"/>
                </a:solidFill>
                <a:latin typeface="Gotham Book"/>
                <a:cs typeface="Gotham Book"/>
              </a:defRPr>
            </a:lvl3pPr>
          </a:lstStyle>
          <a:p>
            <a:pPr lvl="0"/>
            <a:r>
              <a:rPr lang="en-GB" dirty="0"/>
              <a:t>click to edit master text styles</a:t>
            </a:r>
          </a:p>
          <a:p>
            <a:pPr lvl="1"/>
            <a:r>
              <a:rPr lang="en-GB" dirty="0"/>
              <a:t>second level</a:t>
            </a:r>
          </a:p>
          <a:p>
            <a:pPr lvl="2"/>
            <a:r>
              <a:rPr lang="en-GB" dirty="0"/>
              <a:t>third level</a:t>
            </a:r>
          </a:p>
        </p:txBody>
      </p:sp>
      <p:sp>
        <p:nvSpPr>
          <p:cNvPr id="6" name="Title 13">
            <a:extLst>
              <a:ext uri="{FF2B5EF4-FFF2-40B4-BE49-F238E27FC236}">
                <a16:creationId xmlns:a16="http://schemas.microsoft.com/office/drawing/2014/main" id="{5252C8D9-E0E2-274E-A010-EAFF0926A202}"/>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266973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aulting Text + Image">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87F0C6C8-6AA4-B54F-BEAA-01BFECFACE49}"/>
              </a:ext>
            </a:extLst>
          </p:cNvPr>
          <p:cNvSpPr>
            <a:spLocks noGrp="1"/>
          </p:cNvSpPr>
          <p:nvPr>
            <p:ph type="title" hasCustomPrompt="1"/>
          </p:nvPr>
        </p:nvSpPr>
        <p:spPr>
          <a:xfrm>
            <a:off x="447040" y="319303"/>
            <a:ext cx="4734560"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sp>
        <p:nvSpPr>
          <p:cNvPr id="6" name="Text Placeholder 5"/>
          <p:cNvSpPr>
            <a:spLocks noGrp="1"/>
          </p:cNvSpPr>
          <p:nvPr>
            <p:ph type="body" sz="quarter" idx="12" hasCustomPrompt="1"/>
          </p:nvPr>
        </p:nvSpPr>
        <p:spPr>
          <a:xfrm>
            <a:off x="446400" y="1014047"/>
            <a:ext cx="4735200" cy="3467954"/>
          </a:xfrm>
          <a:prstGeom prst="rect">
            <a:avLst/>
          </a:prstGeom>
        </p:spPr>
        <p:txBody>
          <a:bodyPr vert="horz"/>
          <a:lstStyle>
            <a:lvl1pPr marL="0" indent="-180000">
              <a:buClr>
                <a:srgbClr val="2CDACE"/>
              </a:buClr>
              <a:defRPr sz="2200">
                <a:solidFill>
                  <a:srgbClr val="000000"/>
                </a:solidFill>
                <a:latin typeface="Gotham Book"/>
                <a:cs typeface="Gotham Book"/>
              </a:defRPr>
            </a:lvl1pPr>
            <a:lvl2pPr marL="540000" indent="-270000">
              <a:buClr>
                <a:srgbClr val="2CDACE"/>
              </a:buClr>
              <a:defRPr sz="2000">
                <a:solidFill>
                  <a:srgbClr val="000000"/>
                </a:solidFill>
                <a:latin typeface="Gotham Book"/>
                <a:cs typeface="Gotham Book"/>
              </a:defRPr>
            </a:lvl2pPr>
            <a:lvl3pPr marL="784800">
              <a:buClr>
                <a:srgbClr val="2CDACE"/>
              </a:buClr>
              <a:defRPr sz="2000">
                <a:solidFill>
                  <a:srgbClr val="000000"/>
                </a:solidFill>
                <a:latin typeface="Gotham Book"/>
                <a:cs typeface="Gotham Book"/>
              </a:defRPr>
            </a:lvl3pPr>
          </a:lstStyle>
          <a:p>
            <a:pPr lvl="0"/>
            <a:r>
              <a:rPr lang="en-GB" dirty="0"/>
              <a:t>click to edit master text styles</a:t>
            </a:r>
          </a:p>
          <a:p>
            <a:pPr lvl="1"/>
            <a:r>
              <a:rPr lang="en-GB" dirty="0"/>
              <a:t>second level</a:t>
            </a:r>
          </a:p>
          <a:p>
            <a:pPr lvl="2"/>
            <a:r>
              <a:rPr lang="en-GB" dirty="0"/>
              <a:t>third level</a:t>
            </a:r>
          </a:p>
        </p:txBody>
      </p:sp>
      <p:sp>
        <p:nvSpPr>
          <p:cNvPr id="10" name="Picture Placeholder 2">
            <a:extLst>
              <a:ext uri="{FF2B5EF4-FFF2-40B4-BE49-F238E27FC236}">
                <a16:creationId xmlns:a16="http://schemas.microsoft.com/office/drawing/2014/main" id="{AAE73A0D-AB21-7748-B47C-694CF7128AB7}"/>
              </a:ext>
            </a:extLst>
          </p:cNvPr>
          <p:cNvSpPr>
            <a:spLocks noGrp="1"/>
          </p:cNvSpPr>
          <p:nvPr>
            <p:ph type="pic" idx="14" hasCustomPrompt="1"/>
          </p:nvPr>
        </p:nvSpPr>
        <p:spPr>
          <a:xfrm>
            <a:off x="5316415" y="0"/>
            <a:ext cx="3827584" cy="4744719"/>
          </a:xfrm>
          <a:prstGeom prst="rect">
            <a:avLst/>
          </a:prstGeom>
        </p:spPr>
        <p:txBody>
          <a:bodyPr tIns="720000"/>
          <a:lstStyle>
            <a:lvl1pPr marL="0" indent="0">
              <a:buNone/>
              <a:defRPr sz="1200" baseline="0">
                <a:solidFill>
                  <a:srgbClr val="2CDACE"/>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Tree>
    <p:extLst>
      <p:ext uri="{BB962C8B-B14F-4D97-AF65-F5344CB8AC3E}">
        <p14:creationId xmlns:p14="http://schemas.microsoft.com/office/powerpoint/2010/main" val="253279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aulting Image + Quote">
    <p:spTree>
      <p:nvGrpSpPr>
        <p:cNvPr id="1" name=""/>
        <p:cNvGrpSpPr/>
        <p:nvPr/>
      </p:nvGrpSpPr>
      <p:grpSpPr>
        <a:xfrm>
          <a:off x="0" y="0"/>
          <a:ext cx="0" cy="0"/>
          <a:chOff x="0" y="0"/>
          <a:chExt cx="0" cy="0"/>
        </a:xfrm>
      </p:grpSpPr>
      <p:sp>
        <p:nvSpPr>
          <p:cNvPr id="4" name="Rectangle 3"/>
          <p:cNvSpPr/>
          <p:nvPr userDrawn="1"/>
        </p:nvSpPr>
        <p:spPr>
          <a:xfrm>
            <a:off x="4572001" y="1600200"/>
            <a:ext cx="4256088" cy="2646736"/>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0A57"/>
              </a:solidFill>
            </a:endParaRPr>
          </a:p>
        </p:txBody>
      </p:sp>
      <p:sp>
        <p:nvSpPr>
          <p:cNvPr id="13" name="Text Placeholder 12"/>
          <p:cNvSpPr>
            <a:spLocks noGrp="1"/>
          </p:cNvSpPr>
          <p:nvPr>
            <p:ph type="body" sz="quarter" idx="10" hasCustomPrompt="1"/>
          </p:nvPr>
        </p:nvSpPr>
        <p:spPr>
          <a:xfrm>
            <a:off x="4572001" y="1600201"/>
            <a:ext cx="4256087" cy="2646735"/>
          </a:xfrm>
          <a:prstGeom prst="rect">
            <a:avLst/>
          </a:prstGeom>
          <a:noFill/>
        </p:spPr>
        <p:txBody>
          <a:bodyPr vert="horz" lIns="180000" tIns="655200" rIns="180000" bIns="655200" anchor="ctr" anchorCtr="0"/>
          <a:lstStyle>
            <a:lvl1pPr marL="0" indent="0" algn="ctr">
              <a:lnSpc>
                <a:spcPct val="100000"/>
              </a:lnSpc>
              <a:spcBef>
                <a:spcPts val="0"/>
              </a:spcBef>
              <a:buClr>
                <a:srgbClr val="FF7D1E"/>
              </a:buClr>
              <a:buSzPct val="78000"/>
              <a:buFont typeface="Arial"/>
              <a:buNone/>
              <a:defRPr sz="2000" b="0" baseline="0">
                <a:solidFill>
                  <a:srgbClr val="FFFFFF"/>
                </a:solidFill>
                <a:latin typeface="FEI light"/>
                <a:cs typeface="FEI light"/>
              </a:defRPr>
            </a:lvl1pPr>
          </a:lstStyle>
          <a:p>
            <a:pPr lvl="0"/>
            <a:r>
              <a:rPr lang="en-US" dirty="0"/>
              <a:t>Click here to add pull quote – </a:t>
            </a:r>
            <a:br>
              <a:rPr lang="en-US" dirty="0"/>
            </a:br>
            <a:r>
              <a:rPr lang="en-US" dirty="0"/>
              <a:t>If need to shift speech marks</a:t>
            </a:r>
            <a:br>
              <a:rPr lang="en-US" dirty="0"/>
            </a:br>
            <a:r>
              <a:rPr lang="en-US" dirty="0"/>
              <a:t>edit on Master page</a:t>
            </a:r>
          </a:p>
        </p:txBody>
      </p:sp>
      <p:sp>
        <p:nvSpPr>
          <p:cNvPr id="12" name="Picture Placeholder 2"/>
          <p:cNvSpPr>
            <a:spLocks noGrp="1"/>
          </p:cNvSpPr>
          <p:nvPr>
            <p:ph type="pic" idx="1" hasCustomPrompt="1"/>
          </p:nvPr>
        </p:nvSpPr>
        <p:spPr>
          <a:xfrm>
            <a:off x="447039" y="1600200"/>
            <a:ext cx="4124962" cy="2646736"/>
          </a:xfrm>
          <a:prstGeom prst="rect">
            <a:avLst/>
          </a:prstGeom>
        </p:spPr>
        <p:txBody>
          <a:bodyPr tIns="720000"/>
          <a:lstStyle>
            <a:lvl1pPr marL="0" indent="0">
              <a:buNone/>
              <a:defRPr sz="1200" baseline="0">
                <a:solidFill>
                  <a:srgbClr val="2CDACE"/>
                </a:solidFill>
                <a:latin typeface="Gotham Bold"/>
                <a:cs typeface="Gotham Bold"/>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pic>
        <p:nvPicPr>
          <p:cNvPr id="11" name="Picture 10" descr="Closed_Vaulting_Quotation_Mark_HR.png">
            <a:extLst>
              <a:ext uri="{FF2B5EF4-FFF2-40B4-BE49-F238E27FC236}">
                <a16:creationId xmlns:a16="http://schemas.microsoft.com/office/drawing/2014/main" id="{FD3099C5-6545-AB4D-B1A6-80BEAD14B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9451" y="3653438"/>
            <a:ext cx="699545" cy="540000"/>
          </a:xfrm>
          <a:prstGeom prst="rect">
            <a:avLst/>
          </a:prstGeom>
        </p:spPr>
      </p:pic>
      <p:pic>
        <p:nvPicPr>
          <p:cNvPr id="14" name="Picture 13" descr="Open_Vaulting_Quotiation_Mark_HR.png">
            <a:extLst>
              <a:ext uri="{FF2B5EF4-FFF2-40B4-BE49-F238E27FC236}">
                <a16:creationId xmlns:a16="http://schemas.microsoft.com/office/drawing/2014/main" id="{E151DC8B-3CAC-5A4B-8A86-8CDAF07B2D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9451" y="1680489"/>
            <a:ext cx="699546" cy="540000"/>
          </a:xfrm>
          <a:prstGeom prst="rect">
            <a:avLst/>
          </a:prstGeom>
        </p:spPr>
      </p:pic>
      <p:sp>
        <p:nvSpPr>
          <p:cNvPr id="9" name="Title 13">
            <a:extLst>
              <a:ext uri="{FF2B5EF4-FFF2-40B4-BE49-F238E27FC236}">
                <a16:creationId xmlns:a16="http://schemas.microsoft.com/office/drawing/2014/main" id="{C177D005-7B21-1448-85B6-30CE0845F4E6}"/>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1703598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rple Vaulting Quote">
    <p:spTree>
      <p:nvGrpSpPr>
        <p:cNvPr id="1" name=""/>
        <p:cNvGrpSpPr/>
        <p:nvPr/>
      </p:nvGrpSpPr>
      <p:grpSpPr>
        <a:xfrm>
          <a:off x="0" y="0"/>
          <a:ext cx="0" cy="0"/>
          <a:chOff x="0" y="0"/>
          <a:chExt cx="0" cy="0"/>
        </a:xfrm>
      </p:grpSpPr>
      <p:sp>
        <p:nvSpPr>
          <p:cNvPr id="6" name="Rectangle 5"/>
          <p:cNvSpPr/>
          <p:nvPr userDrawn="1"/>
        </p:nvSpPr>
        <p:spPr>
          <a:xfrm>
            <a:off x="0" y="0"/>
            <a:ext cx="9144000" cy="4743823"/>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12"/>
          <p:cNvSpPr>
            <a:spLocks noGrp="1"/>
          </p:cNvSpPr>
          <p:nvPr>
            <p:ph type="body" sz="quarter" idx="11" hasCustomPrompt="1"/>
          </p:nvPr>
        </p:nvSpPr>
        <p:spPr>
          <a:xfrm>
            <a:off x="0" y="602079"/>
            <a:ext cx="9144000" cy="3531973"/>
          </a:xfrm>
          <a:prstGeom prst="rect">
            <a:avLst/>
          </a:prstGeom>
          <a:noFill/>
        </p:spPr>
        <p:txBody>
          <a:bodyPr vert="horz" lIns="180000" tIns="655200" rIns="180000" bIns="655200" anchor="ctr" anchorCtr="0"/>
          <a:lstStyle>
            <a:lvl1pPr marL="0" indent="0" algn="ctr">
              <a:lnSpc>
                <a:spcPts val="2700"/>
              </a:lnSpc>
              <a:spcBef>
                <a:spcPts val="0"/>
              </a:spcBef>
              <a:buClr>
                <a:srgbClr val="FF7D1E"/>
              </a:buClr>
              <a:buSzPct val="78000"/>
              <a:buFont typeface="Arial"/>
              <a:buNone/>
              <a:defRPr sz="2000" b="0" baseline="0">
                <a:solidFill>
                  <a:srgbClr val="FFFFFF"/>
                </a:solidFill>
                <a:latin typeface="FEI light"/>
                <a:cs typeface="FEI light"/>
              </a:defRPr>
            </a:lvl1pPr>
          </a:lstStyle>
          <a:p>
            <a:pPr lvl="0"/>
            <a:r>
              <a:rPr lang="en-US" dirty="0"/>
              <a:t>Click here to add pull quote – </a:t>
            </a:r>
            <a:br>
              <a:rPr lang="en-US" dirty="0"/>
            </a:br>
            <a:r>
              <a:rPr lang="en-US" dirty="0"/>
              <a:t>If need to shift speech marks</a:t>
            </a:r>
            <a:br>
              <a:rPr lang="en-US" dirty="0"/>
            </a:br>
            <a:r>
              <a:rPr lang="en-US" dirty="0"/>
              <a:t>edit on Master page</a:t>
            </a:r>
          </a:p>
        </p:txBody>
      </p:sp>
      <p:pic>
        <p:nvPicPr>
          <p:cNvPr id="12" name="Picture 11" descr="Open_Vaulting_Quotiation_Mark_HR.png">
            <a:extLst>
              <a:ext uri="{FF2B5EF4-FFF2-40B4-BE49-F238E27FC236}">
                <a16:creationId xmlns:a16="http://schemas.microsoft.com/office/drawing/2014/main" id="{39B85A5E-D3FC-C34B-A406-A58C5A375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7133" y="571689"/>
            <a:ext cx="1026000" cy="792000"/>
          </a:xfrm>
          <a:prstGeom prst="rect">
            <a:avLst/>
          </a:prstGeom>
        </p:spPr>
      </p:pic>
      <p:pic>
        <p:nvPicPr>
          <p:cNvPr id="13" name="Picture 12" descr="Closed_Vaulting_Quotation_Mark_HR.png">
            <a:extLst>
              <a:ext uri="{FF2B5EF4-FFF2-40B4-BE49-F238E27FC236}">
                <a16:creationId xmlns:a16="http://schemas.microsoft.com/office/drawing/2014/main" id="{92BEED9F-65E6-A147-828D-9AF9BED411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7133" y="3399294"/>
            <a:ext cx="1026000" cy="792000"/>
          </a:xfrm>
          <a:prstGeom prst="rect">
            <a:avLst/>
          </a:prstGeom>
        </p:spPr>
      </p:pic>
    </p:spTree>
    <p:extLst>
      <p:ext uri="{BB962C8B-B14F-4D97-AF65-F5344CB8AC3E}">
        <p14:creationId xmlns:p14="http://schemas.microsoft.com/office/powerpoint/2010/main" val="3214302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Vaulting Quote">
    <p:spTree>
      <p:nvGrpSpPr>
        <p:cNvPr id="1" name=""/>
        <p:cNvGrpSpPr/>
        <p:nvPr/>
      </p:nvGrpSpPr>
      <p:grpSpPr>
        <a:xfrm>
          <a:off x="0" y="0"/>
          <a:ext cx="0" cy="0"/>
          <a:chOff x="0" y="0"/>
          <a:chExt cx="0" cy="0"/>
        </a:xfrm>
      </p:grpSpPr>
      <p:sp>
        <p:nvSpPr>
          <p:cNvPr id="5" name="Text Placeholder 12"/>
          <p:cNvSpPr>
            <a:spLocks noGrp="1"/>
          </p:cNvSpPr>
          <p:nvPr>
            <p:ph type="body" sz="quarter" idx="11" hasCustomPrompt="1"/>
          </p:nvPr>
        </p:nvSpPr>
        <p:spPr>
          <a:xfrm>
            <a:off x="0" y="602079"/>
            <a:ext cx="9144000" cy="3531973"/>
          </a:xfrm>
          <a:prstGeom prst="rect">
            <a:avLst/>
          </a:prstGeom>
          <a:noFill/>
        </p:spPr>
        <p:txBody>
          <a:bodyPr vert="horz" lIns="180000" tIns="655200" rIns="180000" bIns="655200" anchor="ctr" anchorCtr="0"/>
          <a:lstStyle>
            <a:lvl1pPr marL="0" indent="0" algn="ctr">
              <a:lnSpc>
                <a:spcPts val="2700"/>
              </a:lnSpc>
              <a:spcBef>
                <a:spcPts val="0"/>
              </a:spcBef>
              <a:buClr>
                <a:srgbClr val="FF7D1E"/>
              </a:buClr>
              <a:buSzPct val="78000"/>
              <a:buFont typeface="Arial"/>
              <a:buNone/>
              <a:defRPr sz="2000" b="0" baseline="0">
                <a:solidFill>
                  <a:srgbClr val="4B0A57"/>
                </a:solidFill>
                <a:latin typeface="FEI light"/>
                <a:cs typeface="FEI light"/>
              </a:defRPr>
            </a:lvl1pPr>
          </a:lstStyle>
          <a:p>
            <a:pPr lvl="0"/>
            <a:r>
              <a:rPr lang="en-US" dirty="0"/>
              <a:t>Click here to add pull quote – </a:t>
            </a:r>
            <a:br>
              <a:rPr lang="en-US" dirty="0"/>
            </a:br>
            <a:r>
              <a:rPr lang="en-US" dirty="0"/>
              <a:t>If need to shift speech marks</a:t>
            </a:r>
            <a:br>
              <a:rPr lang="en-US" dirty="0"/>
            </a:br>
            <a:r>
              <a:rPr lang="en-US" dirty="0"/>
              <a:t>edit on Master page</a:t>
            </a:r>
          </a:p>
        </p:txBody>
      </p:sp>
      <p:pic>
        <p:nvPicPr>
          <p:cNvPr id="8" name="Picture 7" descr="Open_Vaulting_Quotiation_Mark_HR.png">
            <a:extLst>
              <a:ext uri="{FF2B5EF4-FFF2-40B4-BE49-F238E27FC236}">
                <a16:creationId xmlns:a16="http://schemas.microsoft.com/office/drawing/2014/main" id="{4327E469-F563-3C49-B9A1-ABFE8A4A1B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7133" y="571689"/>
            <a:ext cx="1026000" cy="792000"/>
          </a:xfrm>
          <a:prstGeom prst="rect">
            <a:avLst/>
          </a:prstGeom>
        </p:spPr>
      </p:pic>
      <p:pic>
        <p:nvPicPr>
          <p:cNvPr id="9" name="Picture 8" descr="Closed_Vaulting_Quotation_Mark_HR.png">
            <a:extLst>
              <a:ext uri="{FF2B5EF4-FFF2-40B4-BE49-F238E27FC236}">
                <a16:creationId xmlns:a16="http://schemas.microsoft.com/office/drawing/2014/main" id="{2B7A530E-C316-B449-A944-7BED6D403F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7133" y="3399294"/>
            <a:ext cx="1026000" cy="792000"/>
          </a:xfrm>
          <a:prstGeom prst="rect">
            <a:avLst/>
          </a:prstGeom>
        </p:spPr>
      </p:pic>
    </p:spTree>
    <p:extLst>
      <p:ext uri="{BB962C8B-B14F-4D97-AF65-F5344CB8AC3E}">
        <p14:creationId xmlns:p14="http://schemas.microsoft.com/office/powerpoint/2010/main" val="3953218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s Vaulting ">
    <p:spTree>
      <p:nvGrpSpPr>
        <p:cNvPr id="1" name=""/>
        <p:cNvGrpSpPr/>
        <p:nvPr/>
      </p:nvGrpSpPr>
      <p:grpSpPr>
        <a:xfrm>
          <a:off x="0" y="0"/>
          <a:ext cx="0" cy="0"/>
          <a:chOff x="0" y="0"/>
          <a:chExt cx="0" cy="0"/>
        </a:xfrm>
      </p:grpSpPr>
      <p:sp>
        <p:nvSpPr>
          <p:cNvPr id="18" name="Rectangle 17"/>
          <p:cNvSpPr/>
          <p:nvPr userDrawn="1"/>
        </p:nvSpPr>
        <p:spPr>
          <a:xfrm>
            <a:off x="4572001" y="1600200"/>
            <a:ext cx="4256088" cy="2646736"/>
          </a:xfrm>
          <a:prstGeom prst="rect">
            <a:avLst/>
          </a:prstGeom>
          <a:solidFill>
            <a:srgbClr val="2CDACE">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12"/>
          <p:cNvSpPr>
            <a:spLocks noGrp="1"/>
          </p:cNvSpPr>
          <p:nvPr>
            <p:ph type="body" sz="quarter" idx="11" hasCustomPrompt="1"/>
          </p:nvPr>
        </p:nvSpPr>
        <p:spPr>
          <a:xfrm>
            <a:off x="4572001" y="1600200"/>
            <a:ext cx="4256087" cy="2646736"/>
          </a:xfrm>
          <a:prstGeom prst="rect">
            <a:avLst/>
          </a:prstGeom>
          <a:noFill/>
        </p:spPr>
        <p:txBody>
          <a:bodyPr vert="horz" lIns="360000" tIns="270000" rIns="540000" bIns="655200" anchor="t" anchorCtr="0"/>
          <a:lstStyle>
            <a:lvl1pPr marL="0" indent="0" algn="l">
              <a:lnSpc>
                <a:spcPts val="2400"/>
              </a:lnSpc>
              <a:spcBef>
                <a:spcPts val="0"/>
              </a:spcBef>
              <a:buClr>
                <a:srgbClr val="FF7D1E"/>
              </a:buClr>
              <a:buSzPct val="78000"/>
              <a:buFont typeface="Arial"/>
              <a:buNone/>
              <a:defRPr sz="2000" b="0" baseline="0">
                <a:solidFill>
                  <a:schemeClr val="tx1"/>
                </a:solidFill>
                <a:latin typeface="Gotham Book"/>
                <a:cs typeface="Gotham Book"/>
              </a:defRPr>
            </a:lvl1pPr>
          </a:lstStyle>
          <a:p>
            <a:pPr lvl="0"/>
            <a:r>
              <a:rPr lang="en-US" dirty="0"/>
              <a:t>Click here to add text</a:t>
            </a:r>
          </a:p>
        </p:txBody>
      </p:sp>
      <p:sp>
        <p:nvSpPr>
          <p:cNvPr id="27" name="Rectangle 26"/>
          <p:cNvSpPr/>
          <p:nvPr userDrawn="1"/>
        </p:nvSpPr>
        <p:spPr>
          <a:xfrm>
            <a:off x="447038" y="1600200"/>
            <a:ext cx="4124962" cy="2646736"/>
          </a:xfrm>
          <a:prstGeom prst="rect">
            <a:avLst/>
          </a:prstGeom>
          <a:solidFill>
            <a:srgbClr val="FFC3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12"/>
          <p:cNvSpPr>
            <a:spLocks noGrp="1"/>
          </p:cNvSpPr>
          <p:nvPr>
            <p:ph type="body" sz="quarter" idx="12" hasCustomPrompt="1"/>
          </p:nvPr>
        </p:nvSpPr>
        <p:spPr>
          <a:xfrm>
            <a:off x="447038" y="1600200"/>
            <a:ext cx="4124963" cy="2646736"/>
          </a:xfrm>
          <a:prstGeom prst="rect">
            <a:avLst/>
          </a:prstGeom>
          <a:solidFill>
            <a:srgbClr val="2CDACE"/>
          </a:solidFill>
        </p:spPr>
        <p:txBody>
          <a:bodyPr vert="horz" lIns="360000" tIns="270000" rIns="540000" bIns="655200" anchor="t" anchorCtr="0"/>
          <a:lstStyle>
            <a:lvl1pPr marL="0" indent="0" algn="l">
              <a:lnSpc>
                <a:spcPts val="2400"/>
              </a:lnSpc>
              <a:spcBef>
                <a:spcPts val="0"/>
              </a:spcBef>
              <a:buClr>
                <a:srgbClr val="FF7D1E"/>
              </a:buClr>
              <a:buSzPct val="78000"/>
              <a:buFont typeface="Arial"/>
              <a:buNone/>
              <a:defRPr sz="2000" b="0" baseline="0">
                <a:solidFill>
                  <a:srgbClr val="FFFFFF"/>
                </a:solidFill>
                <a:latin typeface="Gotham Book"/>
                <a:cs typeface="Gotham Book"/>
              </a:defRPr>
            </a:lvl1pPr>
          </a:lstStyle>
          <a:p>
            <a:pPr lvl="0"/>
            <a:r>
              <a:rPr lang="en-US" dirty="0"/>
              <a:t>Click here to add text</a:t>
            </a:r>
          </a:p>
        </p:txBody>
      </p:sp>
      <p:sp>
        <p:nvSpPr>
          <p:cNvPr id="7" name="Title 13">
            <a:extLst>
              <a:ext uri="{FF2B5EF4-FFF2-40B4-BE49-F238E27FC236}">
                <a16:creationId xmlns:a16="http://schemas.microsoft.com/office/drawing/2014/main" id="{362C305C-9AA9-EF4B-A235-FFA094289595}"/>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2963702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aulting - Pie Chart">
    <p:spTree>
      <p:nvGrpSpPr>
        <p:cNvPr id="1" name=""/>
        <p:cNvGrpSpPr/>
        <p:nvPr/>
      </p:nvGrpSpPr>
      <p:grpSpPr>
        <a:xfrm>
          <a:off x="0" y="0"/>
          <a:ext cx="0" cy="0"/>
          <a:chOff x="0" y="0"/>
          <a:chExt cx="0" cy="0"/>
        </a:xfrm>
      </p:grpSpPr>
      <p:sp>
        <p:nvSpPr>
          <p:cNvPr id="4" name="Title 13">
            <a:extLst>
              <a:ext uri="{FF2B5EF4-FFF2-40B4-BE49-F238E27FC236}">
                <a16:creationId xmlns:a16="http://schemas.microsoft.com/office/drawing/2014/main" id="{9AD0C18A-C2BA-E14B-9A49-0967CC9D5978}"/>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graphicFrame>
        <p:nvGraphicFramePr>
          <p:cNvPr id="5" name="Chart 4">
            <a:extLst>
              <a:ext uri="{FF2B5EF4-FFF2-40B4-BE49-F238E27FC236}">
                <a16:creationId xmlns:a16="http://schemas.microsoft.com/office/drawing/2014/main" id="{7799D5B6-AD80-E644-8DF3-7C92CF08F36F}"/>
              </a:ext>
            </a:extLst>
          </p:cNvPr>
          <p:cNvGraphicFramePr/>
          <p:nvPr userDrawn="1">
            <p:extLst>
              <p:ext uri="{D42A27DB-BD31-4B8C-83A1-F6EECF244321}">
                <p14:modId xmlns:p14="http://schemas.microsoft.com/office/powerpoint/2010/main" val="417810982"/>
              </p:ext>
            </p:extLst>
          </p:nvPr>
        </p:nvGraphicFramePr>
        <p:xfrm>
          <a:off x="1524000" y="762489"/>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09072F9-588B-BF40-AC14-9991F4B50284}"/>
              </a:ext>
            </a:extLst>
          </p:cNvPr>
          <p:cNvGraphicFramePr/>
          <p:nvPr userDrawn="1">
            <p:extLst>
              <p:ext uri="{D42A27DB-BD31-4B8C-83A1-F6EECF244321}">
                <p14:modId xmlns:p14="http://schemas.microsoft.com/office/powerpoint/2010/main" val="3847989893"/>
              </p:ext>
            </p:extLst>
          </p:nvPr>
        </p:nvGraphicFramePr>
        <p:xfrm>
          <a:off x="1524000" y="762489"/>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2142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aulting - Pie Chart 2">
    <p:spTree>
      <p:nvGrpSpPr>
        <p:cNvPr id="1" name=""/>
        <p:cNvGrpSpPr/>
        <p:nvPr/>
      </p:nvGrpSpPr>
      <p:grpSpPr>
        <a:xfrm>
          <a:off x="0" y="0"/>
          <a:ext cx="0" cy="0"/>
          <a:chOff x="0" y="0"/>
          <a:chExt cx="0" cy="0"/>
        </a:xfrm>
      </p:grpSpPr>
      <p:sp>
        <p:nvSpPr>
          <p:cNvPr id="4" name="Title 13">
            <a:extLst>
              <a:ext uri="{FF2B5EF4-FFF2-40B4-BE49-F238E27FC236}">
                <a16:creationId xmlns:a16="http://schemas.microsoft.com/office/drawing/2014/main" id="{7B3DDACD-FCD3-F342-AD2E-3E381307771B}"/>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graphicFrame>
        <p:nvGraphicFramePr>
          <p:cNvPr id="7" name="Chart 6">
            <a:extLst>
              <a:ext uri="{FF2B5EF4-FFF2-40B4-BE49-F238E27FC236}">
                <a16:creationId xmlns:a16="http://schemas.microsoft.com/office/drawing/2014/main" id="{A5ABDE2B-1C55-6340-A5B9-1DA94AD17C1F}"/>
              </a:ext>
            </a:extLst>
          </p:cNvPr>
          <p:cNvGraphicFramePr/>
          <p:nvPr userDrawn="1">
            <p:extLst>
              <p:ext uri="{D42A27DB-BD31-4B8C-83A1-F6EECF244321}">
                <p14:modId xmlns:p14="http://schemas.microsoft.com/office/powerpoint/2010/main" val="2405261931"/>
              </p:ext>
            </p:extLst>
          </p:nvPr>
        </p:nvGraphicFramePr>
        <p:xfrm>
          <a:off x="1524000" y="762489"/>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1677581-5522-354F-BD15-40E189A339F1}"/>
              </a:ext>
            </a:extLst>
          </p:cNvPr>
          <p:cNvGraphicFramePr/>
          <p:nvPr userDrawn="1">
            <p:extLst>
              <p:ext uri="{D42A27DB-BD31-4B8C-83A1-F6EECF244321}">
                <p14:modId xmlns:p14="http://schemas.microsoft.com/office/powerpoint/2010/main" val="376216547"/>
              </p:ext>
            </p:extLst>
          </p:nvPr>
        </p:nvGraphicFramePr>
        <p:xfrm>
          <a:off x="1524000" y="762489"/>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0062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EI Title - Bar Chart">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EDD9F07-F7FD-DD43-A67D-3FD59CDA0DC4}"/>
              </a:ext>
            </a:extLst>
          </p:cNvPr>
          <p:cNvGraphicFramePr/>
          <p:nvPr userDrawn="1">
            <p:extLst>
              <p:ext uri="{D42A27DB-BD31-4B8C-83A1-F6EECF244321}">
                <p14:modId xmlns:p14="http://schemas.microsoft.com/office/powerpoint/2010/main" val="2046244561"/>
              </p:ext>
            </p:extLst>
          </p:nvPr>
        </p:nvGraphicFramePr>
        <p:xfrm>
          <a:off x="709000" y="899410"/>
          <a:ext cx="7726001" cy="370433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3">
            <a:extLst>
              <a:ext uri="{FF2B5EF4-FFF2-40B4-BE49-F238E27FC236}">
                <a16:creationId xmlns:a16="http://schemas.microsoft.com/office/drawing/2014/main" id="{2098E1FB-E0CC-B245-85A6-32974F09F90A}"/>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190173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Vaulting 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63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EI Title - Bar Chart 2">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DDDAC60-243C-5847-88F4-F14D06270AD4}"/>
              </a:ext>
            </a:extLst>
          </p:cNvPr>
          <p:cNvGraphicFramePr/>
          <p:nvPr userDrawn="1">
            <p:extLst>
              <p:ext uri="{D42A27DB-BD31-4B8C-83A1-F6EECF244321}">
                <p14:modId xmlns:p14="http://schemas.microsoft.com/office/powerpoint/2010/main" val="3015213951"/>
              </p:ext>
            </p:extLst>
          </p:nvPr>
        </p:nvGraphicFramePr>
        <p:xfrm>
          <a:off x="114300" y="740789"/>
          <a:ext cx="8915400" cy="399476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3">
            <a:extLst>
              <a:ext uri="{FF2B5EF4-FFF2-40B4-BE49-F238E27FC236}">
                <a16:creationId xmlns:a16="http://schemas.microsoft.com/office/drawing/2014/main" id="{AD921AE9-8B53-C647-A16D-7433B7695FEF}"/>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2774009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I Title - Table">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B1F2578B-EC64-BA43-A6E4-BBF26EDF9588}"/>
              </a:ext>
            </a:extLst>
          </p:cNvPr>
          <p:cNvGraphicFramePr>
            <a:graphicFrameLocks noChangeAspect="1"/>
          </p:cNvGraphicFramePr>
          <p:nvPr userDrawn="1">
            <p:extLst>
              <p:ext uri="{D42A27DB-BD31-4B8C-83A1-F6EECF244321}">
                <p14:modId xmlns:p14="http://schemas.microsoft.com/office/powerpoint/2010/main" val="4110689075"/>
              </p:ext>
            </p:extLst>
          </p:nvPr>
        </p:nvGraphicFramePr>
        <p:xfrm>
          <a:off x="1600200" y="1150938"/>
          <a:ext cx="6459538" cy="3363912"/>
        </p:xfrm>
        <a:graphic>
          <a:graphicData uri="http://schemas.openxmlformats.org/presentationml/2006/ole">
            <mc:AlternateContent xmlns:mc="http://schemas.openxmlformats.org/markup-compatibility/2006">
              <mc:Choice xmlns:v="urn:schemas-microsoft-com:vml" Requires="v">
                <p:oleObj spid="_x0000_s1026" name="Document" r:id="rId3" imgW="10198100" imgH="5715000" progId="Word.Document.12">
                  <p:embed/>
                </p:oleObj>
              </mc:Choice>
              <mc:Fallback>
                <p:oleObj name="Document" r:id="rId3" imgW="10198100" imgH="5715000" progId="Word.Document.12">
                  <p:embed/>
                  <p:pic>
                    <p:nvPicPr>
                      <p:cNvPr id="5" name="Object 4">
                        <a:extLst>
                          <a:ext uri="{FF2B5EF4-FFF2-40B4-BE49-F238E27FC236}">
                            <a16:creationId xmlns:a16="http://schemas.microsoft.com/office/drawing/2014/main" id="{B1F2578B-EC64-BA43-A6E4-BBF26EDF9588}"/>
                          </a:ext>
                        </a:extLst>
                      </p:cNvPr>
                      <p:cNvPicPr/>
                      <p:nvPr/>
                    </p:nvPicPr>
                    <p:blipFill>
                      <a:blip r:embed="rId4"/>
                      <a:stretch>
                        <a:fillRect/>
                      </a:stretch>
                    </p:blipFill>
                    <p:spPr>
                      <a:xfrm>
                        <a:off x="1600200" y="1150938"/>
                        <a:ext cx="6459538" cy="3363912"/>
                      </a:xfrm>
                      <a:prstGeom prst="rect">
                        <a:avLst/>
                      </a:prstGeom>
                    </p:spPr>
                  </p:pic>
                </p:oleObj>
              </mc:Fallback>
            </mc:AlternateContent>
          </a:graphicData>
        </a:graphic>
      </p:graphicFrame>
      <p:sp>
        <p:nvSpPr>
          <p:cNvPr id="4" name="Title 13">
            <a:extLst>
              <a:ext uri="{FF2B5EF4-FFF2-40B4-BE49-F238E27FC236}">
                <a16:creationId xmlns:a16="http://schemas.microsoft.com/office/drawing/2014/main" id="{103DAD08-CA6C-BC44-98F1-07E56AF52260}"/>
              </a:ext>
            </a:extLst>
          </p:cNvPr>
          <p:cNvSpPr>
            <a:spLocks noGrp="1"/>
          </p:cNvSpPr>
          <p:nvPr>
            <p:ph type="title" hasCustomPrompt="1"/>
          </p:nvPr>
        </p:nvSpPr>
        <p:spPr>
          <a:xfrm>
            <a:off x="447040" y="319303"/>
            <a:ext cx="8381006" cy="496188"/>
          </a:xfrm>
          <a:prstGeom prst="rect">
            <a:avLst/>
          </a:prstGeom>
        </p:spPr>
        <p:txBody>
          <a:bodyPr vert="horz" lIns="0" rIns="0"/>
          <a:lstStyle>
            <a:lvl1pPr algn="l" rtl="0">
              <a:lnSpc>
                <a:spcPts val="3400"/>
              </a:lnSpc>
              <a:defRPr sz="2800" b="1">
                <a:solidFill>
                  <a:srgbClr val="4B0A57"/>
                </a:solidFill>
                <a:latin typeface="FEI bold"/>
                <a:cs typeface="FEI bold"/>
              </a:defRPr>
            </a:lvl1pPr>
          </a:lstStyle>
          <a:p>
            <a:pPr rtl="0">
              <a:lnSpc>
                <a:spcPts val="3400"/>
              </a:lnSpc>
            </a:pPr>
            <a:r>
              <a:rPr lang="en-US" dirty="0"/>
              <a:t>CLICK HERE TO ADD TITLE</a:t>
            </a:r>
          </a:p>
        </p:txBody>
      </p:sp>
    </p:spTree>
    <p:extLst>
      <p:ext uri="{BB962C8B-B14F-4D97-AF65-F5344CB8AC3E}">
        <p14:creationId xmlns:p14="http://schemas.microsoft.com/office/powerpoint/2010/main" val="3862736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aulting Footer">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0" y="0"/>
            <a:ext cx="9143999" cy="4744720"/>
          </a:xfrm>
          <a:prstGeom prst="rect">
            <a:avLst/>
          </a:prstGeom>
        </p:spPr>
        <p:txBody>
          <a:bodyPr vert="horz"/>
          <a:lstStyle>
            <a:lvl1pPr marL="0" indent="0">
              <a:buNone/>
              <a:defRPr sz="1300">
                <a:solidFill>
                  <a:srgbClr val="2CDACE"/>
                </a:solidFill>
                <a:latin typeface="Gotham Bold"/>
                <a:cs typeface="Gotham Bold"/>
              </a:defRPr>
            </a:lvl1pPr>
          </a:lstStyle>
          <a:p>
            <a:r>
              <a:rPr lang="en-US" dirty="0"/>
              <a:t>Click icon to insert footage</a:t>
            </a:r>
          </a:p>
        </p:txBody>
      </p:sp>
    </p:spTree>
    <p:extLst>
      <p:ext uri="{BB962C8B-B14F-4D97-AF65-F5344CB8AC3E}">
        <p14:creationId xmlns:p14="http://schemas.microsoft.com/office/powerpoint/2010/main" val="5793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Jumping Title Page Statistics ">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454E1B9-AE81-D943-9F58-9AB7C996FEA9}"/>
              </a:ext>
            </a:extLst>
          </p:cNvPr>
          <p:cNvSpPr>
            <a:spLocks noGrp="1"/>
          </p:cNvSpPr>
          <p:nvPr>
            <p:ph type="title" hasCustomPrompt="1"/>
          </p:nvPr>
        </p:nvSpPr>
        <p:spPr>
          <a:xfrm>
            <a:off x="376835" y="2317594"/>
            <a:ext cx="5450805" cy="989989"/>
          </a:xfrm>
          <a:prstGeom prst="rect">
            <a:avLst/>
          </a:prstGeom>
        </p:spPr>
        <p:txBody>
          <a:bodyPr/>
          <a:lstStyle>
            <a:lvl1pPr algn="l">
              <a:defRPr sz="2800" b="0" i="0">
                <a:solidFill>
                  <a:srgbClr val="FFFFFF"/>
                </a:solidFill>
                <a:latin typeface="FEI" pitchFamily="2" charset="77"/>
              </a:defRPr>
            </a:lvl1pPr>
          </a:lstStyle>
          <a:p>
            <a:r>
              <a:rPr lang="en-US" dirty="0"/>
              <a:t>Presentation Title</a:t>
            </a:r>
            <a:r>
              <a:rPr lang="fr-CH" dirty="0"/>
              <a:t/>
            </a:r>
            <a:br>
              <a:rPr lang="fr-CH" dirty="0"/>
            </a:br>
            <a:r>
              <a:rPr lang="fr-CH" dirty="0"/>
              <a:t>19.06.2017 – 22.01.2018</a:t>
            </a:r>
          </a:p>
        </p:txBody>
      </p:sp>
    </p:spTree>
    <p:extLst>
      <p:ext uri="{BB962C8B-B14F-4D97-AF65-F5344CB8AC3E}">
        <p14:creationId xmlns:p14="http://schemas.microsoft.com/office/powerpoint/2010/main" val="165269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Vaulting Title Page + Sub Title">
    <p:spTree>
      <p:nvGrpSpPr>
        <p:cNvPr id="1" name=""/>
        <p:cNvGrpSpPr/>
        <p:nvPr/>
      </p:nvGrpSpPr>
      <p:grpSpPr>
        <a:xfrm>
          <a:off x="0" y="0"/>
          <a:ext cx="0" cy="0"/>
          <a:chOff x="0" y="0"/>
          <a:chExt cx="0" cy="0"/>
        </a:xfrm>
      </p:grpSpPr>
      <p:sp>
        <p:nvSpPr>
          <p:cNvPr id="5" name="Title 13">
            <a:extLst>
              <a:ext uri="{FF2B5EF4-FFF2-40B4-BE49-F238E27FC236}">
                <a16:creationId xmlns:a16="http://schemas.microsoft.com/office/drawing/2014/main" id="{FA49515C-1F8D-E743-911A-8671138A9499}"/>
              </a:ext>
            </a:extLst>
          </p:cNvPr>
          <p:cNvSpPr>
            <a:spLocks noGrp="1"/>
          </p:cNvSpPr>
          <p:nvPr>
            <p:ph type="title" hasCustomPrompt="1"/>
          </p:nvPr>
        </p:nvSpPr>
        <p:spPr>
          <a:xfrm>
            <a:off x="469045" y="2340647"/>
            <a:ext cx="5653922" cy="375386"/>
          </a:xfrm>
          <a:prstGeom prst="rect">
            <a:avLst/>
          </a:prstGeom>
        </p:spPr>
        <p:txBody>
          <a:bodyPr vert="horz" lIns="0" rIns="0"/>
          <a:lstStyle>
            <a:lvl1pPr algn="l" rtl="0">
              <a:lnSpc>
                <a:spcPct val="100000"/>
              </a:lnSpc>
              <a:defRPr sz="2800" b="0" i="0" baseline="0">
                <a:solidFill>
                  <a:srgbClr val="FFFFFF"/>
                </a:solidFill>
                <a:latin typeface="FEI" pitchFamily="2" charset="77"/>
                <a:ea typeface="FEI" pitchFamily="2" charset="77"/>
                <a:cs typeface="FEI" pitchFamily="2" charset="77"/>
              </a:defRPr>
            </a:lvl1pPr>
          </a:lstStyle>
          <a:p>
            <a:pPr rtl="0">
              <a:lnSpc>
                <a:spcPts val="3400"/>
              </a:lnSpc>
            </a:pPr>
            <a:r>
              <a:rPr lang="en-US" dirty="0"/>
              <a:t>Presentation Title – January 2018</a:t>
            </a:r>
          </a:p>
        </p:txBody>
      </p:sp>
    </p:spTree>
    <p:extLst>
      <p:ext uri="{BB962C8B-B14F-4D97-AF65-F5344CB8AC3E}">
        <p14:creationId xmlns:p14="http://schemas.microsoft.com/office/powerpoint/2010/main" val="314105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ing Thank you ">
    <p:spTree>
      <p:nvGrpSpPr>
        <p:cNvPr id="1" name=""/>
        <p:cNvGrpSpPr/>
        <p:nvPr/>
      </p:nvGrpSpPr>
      <p:grpSpPr>
        <a:xfrm>
          <a:off x="0" y="0"/>
          <a:ext cx="0" cy="0"/>
          <a:chOff x="0" y="0"/>
          <a:chExt cx="0" cy="0"/>
        </a:xfrm>
      </p:grpSpPr>
      <p:sp>
        <p:nvSpPr>
          <p:cNvPr id="10" name="Title 13">
            <a:extLst>
              <a:ext uri="{FF2B5EF4-FFF2-40B4-BE49-F238E27FC236}">
                <a16:creationId xmlns:a16="http://schemas.microsoft.com/office/drawing/2014/main" id="{F2068579-9A1E-3043-892E-384136DF8266}"/>
              </a:ext>
            </a:extLst>
          </p:cNvPr>
          <p:cNvSpPr>
            <a:spLocks noGrp="1"/>
          </p:cNvSpPr>
          <p:nvPr>
            <p:ph type="title" hasCustomPrompt="1"/>
          </p:nvPr>
        </p:nvSpPr>
        <p:spPr>
          <a:xfrm>
            <a:off x="2444090" y="3120810"/>
            <a:ext cx="4255819" cy="446651"/>
          </a:xfrm>
          <a:prstGeom prst="rect">
            <a:avLst/>
          </a:prstGeom>
        </p:spPr>
        <p:txBody>
          <a:bodyPr vert="horz" lIns="0" rIns="0"/>
          <a:lstStyle>
            <a:lvl1pPr algn="l" rtl="0">
              <a:lnSpc>
                <a:spcPct val="100000"/>
              </a:lnSpc>
              <a:defRPr sz="5400" b="1" i="0">
                <a:solidFill>
                  <a:srgbClr val="FFFFFF"/>
                </a:solidFill>
                <a:latin typeface="FEI bold"/>
                <a:ea typeface="Arial" charset="0"/>
                <a:cs typeface="FEI bold"/>
              </a:defRPr>
            </a:lvl1pPr>
          </a:lstStyle>
          <a:p>
            <a:pPr rtl="0">
              <a:lnSpc>
                <a:spcPts val="3400"/>
              </a:lnSpc>
            </a:pPr>
            <a:r>
              <a:rPr lang="en-US" dirty="0"/>
              <a:t>THANK YOU</a:t>
            </a:r>
          </a:p>
        </p:txBody>
      </p:sp>
    </p:spTree>
    <p:extLst>
      <p:ext uri="{BB962C8B-B14F-4D97-AF65-F5344CB8AC3E}">
        <p14:creationId xmlns:p14="http://schemas.microsoft.com/office/powerpoint/2010/main" val="91575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mping Chapter Dividers">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1823339" y="3141301"/>
            <a:ext cx="5497322" cy="446651"/>
          </a:xfrm>
          <a:prstGeom prst="rect">
            <a:avLst/>
          </a:prstGeom>
        </p:spPr>
        <p:txBody>
          <a:bodyPr vert="horz" lIns="0" rIns="0"/>
          <a:lstStyle>
            <a:lvl1pPr algn="l" rtl="0">
              <a:lnSpc>
                <a:spcPct val="100000"/>
              </a:lnSpc>
              <a:defRPr sz="5400" b="1" i="0">
                <a:solidFill>
                  <a:srgbClr val="FFFFFF"/>
                </a:solidFill>
                <a:latin typeface="FEI bold"/>
                <a:ea typeface="Arial" charset="0"/>
                <a:cs typeface="FEI bold"/>
              </a:defRPr>
            </a:lvl1pPr>
          </a:lstStyle>
          <a:p>
            <a:pPr rtl="0">
              <a:lnSpc>
                <a:spcPts val="3400"/>
              </a:lnSpc>
            </a:pPr>
            <a:r>
              <a:rPr lang="en-US" dirty="0"/>
              <a:t>CHAPTER TITLE</a:t>
            </a:r>
          </a:p>
        </p:txBody>
      </p:sp>
    </p:spTree>
    <p:extLst>
      <p:ext uri="{BB962C8B-B14F-4D97-AF65-F5344CB8AC3E}">
        <p14:creationId xmlns:p14="http://schemas.microsoft.com/office/powerpoint/2010/main" val="386225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ulting Divi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37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aulting Thank you ">
    <p:spTree>
      <p:nvGrpSpPr>
        <p:cNvPr id="1" name=""/>
        <p:cNvGrpSpPr/>
        <p:nvPr/>
      </p:nvGrpSpPr>
      <p:grpSpPr>
        <a:xfrm>
          <a:off x="0" y="0"/>
          <a:ext cx="0" cy="0"/>
          <a:chOff x="0" y="0"/>
          <a:chExt cx="0" cy="0"/>
        </a:xfrm>
      </p:grpSpPr>
      <p:sp>
        <p:nvSpPr>
          <p:cNvPr id="10" name="Title 13">
            <a:extLst>
              <a:ext uri="{FF2B5EF4-FFF2-40B4-BE49-F238E27FC236}">
                <a16:creationId xmlns:a16="http://schemas.microsoft.com/office/drawing/2014/main" id="{FF643EF1-68C2-284A-A93E-2077EE6A0099}"/>
              </a:ext>
            </a:extLst>
          </p:cNvPr>
          <p:cNvSpPr>
            <a:spLocks noGrp="1"/>
          </p:cNvSpPr>
          <p:nvPr>
            <p:ph type="title" hasCustomPrompt="1"/>
          </p:nvPr>
        </p:nvSpPr>
        <p:spPr>
          <a:xfrm>
            <a:off x="449996" y="2016405"/>
            <a:ext cx="4255819" cy="446651"/>
          </a:xfrm>
          <a:prstGeom prst="rect">
            <a:avLst/>
          </a:prstGeom>
        </p:spPr>
        <p:txBody>
          <a:bodyPr vert="horz" lIns="0" rIns="0"/>
          <a:lstStyle>
            <a:lvl1pPr algn="l" rtl="0">
              <a:lnSpc>
                <a:spcPct val="100000"/>
              </a:lnSpc>
              <a:defRPr sz="5400" b="1" i="0">
                <a:solidFill>
                  <a:srgbClr val="FFFFFF"/>
                </a:solidFill>
                <a:latin typeface="FEI bold"/>
                <a:ea typeface="Arial" charset="0"/>
                <a:cs typeface="FEI bold"/>
              </a:defRPr>
            </a:lvl1pPr>
          </a:lstStyle>
          <a:p>
            <a:pPr rtl="0">
              <a:lnSpc>
                <a:spcPts val="3400"/>
              </a:lnSpc>
            </a:pPr>
            <a:r>
              <a:rPr lang="en-US" dirty="0"/>
              <a:t>THANK YOU</a:t>
            </a:r>
          </a:p>
        </p:txBody>
      </p:sp>
    </p:spTree>
    <p:extLst>
      <p:ext uri="{BB962C8B-B14F-4D97-AF65-F5344CB8AC3E}">
        <p14:creationId xmlns:p14="http://schemas.microsoft.com/office/powerpoint/2010/main" val="356991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5.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7.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4B0A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5DDE1C1-9D43-EA44-A9CD-F54FFB33DAE3}"/>
              </a:ext>
            </a:extLst>
          </p:cNvPr>
          <p:cNvPicPr>
            <a:picLocks noChangeAspect="1"/>
          </p:cNvPicPr>
          <p:nvPr userDrawn="1"/>
        </p:nvPicPr>
        <p:blipFill>
          <a:blip r:embed="rId4"/>
          <a:stretch>
            <a:fillRect/>
          </a:stretch>
        </p:blipFill>
        <p:spPr>
          <a:xfrm>
            <a:off x="3230770" y="635407"/>
            <a:ext cx="2755030" cy="2880000"/>
          </a:xfrm>
          <a:prstGeom prst="rect">
            <a:avLst/>
          </a:prstGeom>
        </p:spPr>
      </p:pic>
    </p:spTree>
    <p:extLst>
      <p:ext uri="{BB962C8B-B14F-4D97-AF65-F5344CB8AC3E}">
        <p14:creationId xmlns:p14="http://schemas.microsoft.com/office/powerpoint/2010/main" val="2749704226"/>
      </p:ext>
    </p:extLst>
  </p:cSld>
  <p:clrMap bg1="lt1" tx1="dk1" bg2="lt2" tx2="dk2" accent1="accent1" accent2="accent2" accent3="accent3" accent4="accent4" accent5="accent5" accent6="accent6" hlink="hlink" folHlink="folHlink"/>
  <p:sldLayoutIdLst>
    <p:sldLayoutId id="2147483880" r:id="rId1"/>
    <p:sldLayoutId id="2147483881"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000" b="1"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4B0A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D9B44F3-3F9F-0748-A1B2-E6B27EAFB5B9}"/>
              </a:ext>
            </a:extLst>
          </p:cNvPr>
          <p:cNvPicPr>
            <a:picLocks noChangeAspect="1"/>
          </p:cNvPicPr>
          <p:nvPr userDrawn="1"/>
        </p:nvPicPr>
        <p:blipFill>
          <a:blip r:embed="rId5"/>
          <a:stretch>
            <a:fillRect/>
          </a:stretch>
        </p:blipFill>
        <p:spPr>
          <a:xfrm>
            <a:off x="7772457" y="354561"/>
            <a:ext cx="1109176" cy="1105200"/>
          </a:xfrm>
          <a:prstGeom prst="rect">
            <a:avLst/>
          </a:prstGeom>
        </p:spPr>
      </p:pic>
      <p:pic>
        <p:nvPicPr>
          <p:cNvPr id="6" name="Picture 5">
            <a:extLst>
              <a:ext uri="{FF2B5EF4-FFF2-40B4-BE49-F238E27FC236}">
                <a16:creationId xmlns:a16="http://schemas.microsoft.com/office/drawing/2014/main" id="{614D66C7-4544-FC44-8E12-B1123A002023}"/>
              </a:ext>
            </a:extLst>
          </p:cNvPr>
          <p:cNvPicPr>
            <a:picLocks noChangeAspect="1"/>
          </p:cNvPicPr>
          <p:nvPr userDrawn="1"/>
        </p:nvPicPr>
        <p:blipFill>
          <a:blip r:embed="rId6"/>
          <a:stretch>
            <a:fillRect/>
          </a:stretch>
        </p:blipFill>
        <p:spPr>
          <a:xfrm>
            <a:off x="241689" y="1529785"/>
            <a:ext cx="5091910" cy="968400"/>
          </a:xfrm>
          <a:prstGeom prst="rect">
            <a:avLst/>
          </a:prstGeom>
        </p:spPr>
      </p:pic>
    </p:spTree>
    <p:extLst>
      <p:ext uri="{BB962C8B-B14F-4D97-AF65-F5344CB8AC3E}">
        <p14:creationId xmlns:p14="http://schemas.microsoft.com/office/powerpoint/2010/main" val="2905403878"/>
      </p:ext>
    </p:extLst>
  </p:cSld>
  <p:clrMap bg1="lt1" tx1="dk1" bg2="lt2" tx2="dk2" accent1="accent1" accent2="accent2" accent3="accent3" accent4="accent4" accent5="accent5" accent6="accent6" hlink="hlink" folHlink="folHlink"/>
  <p:sldLayoutIdLst>
    <p:sldLayoutId id="2147483883" r:id="rId1"/>
    <p:sldLayoutId id="2147483906" r:id="rId2"/>
    <p:sldLayoutId id="214748388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000" b="1"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4B0A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pic>
        <p:nvPicPr>
          <p:cNvPr id="9" name="Picture 8">
            <a:extLst>
              <a:ext uri="{FF2B5EF4-FFF2-40B4-BE49-F238E27FC236}">
                <a16:creationId xmlns:a16="http://schemas.microsoft.com/office/drawing/2014/main" id="{C2056911-0F06-BA41-A16F-B2EC94F5122E}"/>
              </a:ext>
            </a:extLst>
          </p:cNvPr>
          <p:cNvPicPr>
            <a:picLocks noChangeAspect="1"/>
          </p:cNvPicPr>
          <p:nvPr userDrawn="1"/>
        </p:nvPicPr>
        <p:blipFill>
          <a:blip r:embed="rId4"/>
          <a:stretch>
            <a:fillRect/>
          </a:stretch>
        </p:blipFill>
        <p:spPr>
          <a:xfrm>
            <a:off x="3457405" y="693535"/>
            <a:ext cx="2229190" cy="2221200"/>
          </a:xfrm>
          <a:prstGeom prst="rect">
            <a:avLst/>
          </a:prstGeom>
        </p:spPr>
      </p:pic>
      <p:sp>
        <p:nvSpPr>
          <p:cNvPr id="11" name="Rectangle 10"/>
          <p:cNvSpPr/>
          <p:nvPr userDrawn="1"/>
        </p:nvSpPr>
        <p:spPr>
          <a:xfrm>
            <a:off x="0" y="4748893"/>
            <a:ext cx="9144000" cy="396945"/>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3859"/>
      </p:ext>
    </p:extLst>
  </p:cSld>
  <p:clrMap bg1="lt1" tx1="dk1" bg2="lt2" tx2="dk2" accent1="accent1" accent2="accent2" accent3="accent3" accent4="accent4" accent5="accent5" accent6="accent6" hlink="hlink" folHlink="folHlink"/>
  <p:sldLayoutIdLst>
    <p:sldLayoutId id="2147483901" r:id="rId1"/>
    <p:sldLayoutId id="214748390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000" b="1"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4B0A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pic>
        <p:nvPicPr>
          <p:cNvPr id="14" name="Picture 13">
            <a:extLst>
              <a:ext uri="{FF2B5EF4-FFF2-40B4-BE49-F238E27FC236}">
                <a16:creationId xmlns:a16="http://schemas.microsoft.com/office/drawing/2014/main" id="{1D8A7B8D-406A-4E43-A302-3F51EED8C47C}"/>
              </a:ext>
            </a:extLst>
          </p:cNvPr>
          <p:cNvPicPr>
            <a:picLocks noChangeAspect="1"/>
          </p:cNvPicPr>
          <p:nvPr userDrawn="1"/>
        </p:nvPicPr>
        <p:blipFill>
          <a:blip r:embed="rId5"/>
          <a:stretch>
            <a:fillRect/>
          </a:stretch>
        </p:blipFill>
        <p:spPr>
          <a:xfrm>
            <a:off x="321354" y="234160"/>
            <a:ext cx="2839357" cy="540000"/>
          </a:xfrm>
          <a:prstGeom prst="rect">
            <a:avLst/>
          </a:prstGeom>
        </p:spPr>
      </p:pic>
    </p:spTree>
    <p:extLst>
      <p:ext uri="{BB962C8B-B14F-4D97-AF65-F5344CB8AC3E}">
        <p14:creationId xmlns:p14="http://schemas.microsoft.com/office/powerpoint/2010/main" val="163609537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000" b="1"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4B0A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FEI_Logo_Lockup_Landscape_FR_RGB_White.eps">
            <a:extLst>
              <a:ext uri="{FF2B5EF4-FFF2-40B4-BE49-F238E27FC236}">
                <a16:creationId xmlns:a16="http://schemas.microsoft.com/office/drawing/2014/main" id="{1BFD5A6C-3D10-B64B-97E9-03EC578A6D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0909" y="1515224"/>
            <a:ext cx="3471190" cy="1000995"/>
          </a:xfrm>
          <a:prstGeom prst="rect">
            <a:avLst/>
          </a:prstGeom>
        </p:spPr>
      </p:pic>
    </p:spTree>
    <p:extLst>
      <p:ext uri="{BB962C8B-B14F-4D97-AF65-F5344CB8AC3E}">
        <p14:creationId xmlns:p14="http://schemas.microsoft.com/office/powerpoint/2010/main" val="1676981848"/>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000" b="1"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4B0A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pic>
        <p:nvPicPr>
          <p:cNvPr id="3" name="Picture 2" descr="FEI_Logo_RGB_White_H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2002" y="145960"/>
            <a:ext cx="1353313" cy="720000"/>
          </a:xfrm>
          <a:prstGeom prst="rect">
            <a:avLst/>
          </a:prstGeom>
        </p:spPr>
      </p:pic>
    </p:spTree>
    <p:extLst>
      <p:ext uri="{BB962C8B-B14F-4D97-AF65-F5344CB8AC3E}">
        <p14:creationId xmlns:p14="http://schemas.microsoft.com/office/powerpoint/2010/main" val="150918982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000" b="1"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4746555"/>
            <a:ext cx="9144000" cy="396945"/>
          </a:xfrm>
          <a:prstGeom prst="rect">
            <a:avLst/>
          </a:prstGeom>
          <a:solidFill>
            <a:srgbClr val="4B0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p:cNvSpPr txBox="1">
            <a:spLocks/>
          </p:cNvSpPr>
          <p:nvPr userDrawn="1"/>
        </p:nvSpPr>
        <p:spPr>
          <a:xfrm>
            <a:off x="8681774" y="4837215"/>
            <a:ext cx="166756" cy="207229"/>
          </a:xfrm>
          <a:prstGeom prst="rect">
            <a:avLst/>
          </a:prstGeom>
        </p:spPr>
        <p:txBody>
          <a:bodyPr lIns="0" rIns="0"/>
          <a:lstStyle>
            <a:defPPr>
              <a:defRPr lang="en-US"/>
            </a:defPPr>
            <a:lvl1pPr marL="0" algn="ctr" defTabSz="457200" rtl="0" eaLnBrk="1" latinLnBrk="0" hangingPunct="1">
              <a:defRPr sz="7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8EE54B-3F47-064B-A553-EA9C9EAD2777}" type="slidenum">
              <a:rPr lang="en-US" smtClean="0"/>
              <a:pPr/>
              <a:t>‹#›</a:t>
            </a:fld>
            <a:endParaRPr lang="en-US" dirty="0"/>
          </a:p>
        </p:txBody>
      </p:sp>
      <p:pic>
        <p:nvPicPr>
          <p:cNvPr id="6" name="Picture 5" descr="FEI_Vaulting_RGB_Colour+Wht_HR.png">
            <a:extLst>
              <a:ext uri="{FF2B5EF4-FFF2-40B4-BE49-F238E27FC236}">
                <a16:creationId xmlns:a16="http://schemas.microsoft.com/office/drawing/2014/main" id="{43886A77-B115-C548-85EA-BE179F0846F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00077" y="4762104"/>
            <a:ext cx="1779879" cy="338400"/>
          </a:xfrm>
          <a:prstGeom prst="rect">
            <a:avLst/>
          </a:prstGeom>
        </p:spPr>
      </p:pic>
    </p:spTree>
    <p:extLst>
      <p:ext uri="{BB962C8B-B14F-4D97-AF65-F5344CB8AC3E}">
        <p14:creationId xmlns:p14="http://schemas.microsoft.com/office/powerpoint/2010/main" val="53941489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878" r:id="rId10"/>
    <p:sldLayoutId id="2147483894" r:id="rId11"/>
    <p:sldLayoutId id="2147483895" r:id="rId12"/>
    <p:sldLayoutId id="2147483903" r:id="rId13"/>
    <p:sldLayoutId id="2147483904" r:id="rId14"/>
    <p:sldLayoutId id="2147483905" r:id="rId15"/>
    <p:sldLayoutId id="2147483817"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A2A3-5B42-DF4F-B5B1-14283E89641A}"/>
              </a:ext>
            </a:extLst>
          </p:cNvPr>
          <p:cNvSpPr>
            <a:spLocks noGrp="1"/>
          </p:cNvSpPr>
          <p:nvPr>
            <p:ph type="title"/>
          </p:nvPr>
        </p:nvSpPr>
        <p:spPr>
          <a:xfrm>
            <a:off x="615348" y="4087151"/>
            <a:ext cx="7673245" cy="375386"/>
          </a:xfrm>
        </p:spPr>
        <p:txBody>
          <a:bodyPr/>
          <a:lstStyle/>
          <a:p>
            <a:r>
              <a:rPr lang="en-GB" dirty="0"/>
              <a:t>FEI VAULTING FORUM</a:t>
            </a:r>
            <a:br>
              <a:rPr lang="en-GB" dirty="0"/>
            </a:br>
            <a:r>
              <a:rPr lang="en-GB" dirty="0"/>
              <a:t>FEBRUARY 3, 2023</a:t>
            </a:r>
            <a:endParaRPr lang="en-SK" dirty="0"/>
          </a:p>
        </p:txBody>
      </p:sp>
      <p:sp>
        <p:nvSpPr>
          <p:cNvPr id="3" name="Title 1">
            <a:extLst>
              <a:ext uri="{FF2B5EF4-FFF2-40B4-BE49-F238E27FC236}">
                <a16:creationId xmlns:a16="http://schemas.microsoft.com/office/drawing/2014/main" id="{7CA0F25D-62C1-8ABA-28D0-8A79C85DFB50}"/>
              </a:ext>
            </a:extLst>
          </p:cNvPr>
          <p:cNvSpPr txBox="1">
            <a:spLocks/>
          </p:cNvSpPr>
          <p:nvPr/>
        </p:nvSpPr>
        <p:spPr>
          <a:xfrm>
            <a:off x="615349" y="2803943"/>
            <a:ext cx="6377804" cy="375386"/>
          </a:xfrm>
          <a:prstGeom prst="rect">
            <a:avLst/>
          </a:prstGeom>
        </p:spPr>
        <p:txBody>
          <a:bodyPr vert="horz" lIns="0" rIns="0"/>
          <a:lstStyle>
            <a:lvl1pPr algn="l" defTabSz="457200" rtl="0" eaLnBrk="1" latinLnBrk="0" hangingPunct="1">
              <a:lnSpc>
                <a:spcPct val="100000"/>
              </a:lnSpc>
              <a:spcBef>
                <a:spcPct val="0"/>
              </a:spcBef>
              <a:buNone/>
              <a:defRPr sz="2800" b="0" i="0" kern="1200" baseline="0">
                <a:solidFill>
                  <a:srgbClr val="FFFFFF"/>
                </a:solidFill>
                <a:latin typeface="FEI" pitchFamily="2" charset="77"/>
                <a:ea typeface="FEI" pitchFamily="2" charset="77"/>
                <a:cs typeface="FEI" pitchFamily="2" charset="77"/>
              </a:defRPr>
            </a:lvl1pPr>
          </a:lstStyle>
          <a:p>
            <a:r>
              <a:rPr lang="en-GB" dirty="0"/>
              <a:t>FUTURE OF THE SPORT</a:t>
            </a:r>
            <a:endParaRPr lang="en-SK" dirty="0"/>
          </a:p>
        </p:txBody>
      </p:sp>
    </p:spTree>
    <p:extLst>
      <p:ext uri="{BB962C8B-B14F-4D97-AF65-F5344CB8AC3E}">
        <p14:creationId xmlns:p14="http://schemas.microsoft.com/office/powerpoint/2010/main" val="354785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D525C3-091E-BC3E-AC00-C480882C26B7}"/>
              </a:ext>
            </a:extLst>
          </p:cNvPr>
          <p:cNvSpPr>
            <a:spLocks noGrp="1"/>
          </p:cNvSpPr>
          <p:nvPr>
            <p:ph type="body" sz="quarter" idx="11"/>
          </p:nvPr>
        </p:nvSpPr>
        <p:spPr/>
        <p:txBody>
          <a:bodyPr/>
          <a:lstStyle/>
          <a:p>
            <a:endParaRPr lang="en-GB" dirty="0"/>
          </a:p>
        </p:txBody>
      </p:sp>
      <p:sp>
        <p:nvSpPr>
          <p:cNvPr id="3" name="Title 2">
            <a:extLst>
              <a:ext uri="{FF2B5EF4-FFF2-40B4-BE49-F238E27FC236}">
                <a16:creationId xmlns:a16="http://schemas.microsoft.com/office/drawing/2014/main" id="{64F743CE-5493-C468-2293-A57820977A32}"/>
              </a:ext>
            </a:extLst>
          </p:cNvPr>
          <p:cNvSpPr>
            <a:spLocks noGrp="1"/>
          </p:cNvSpPr>
          <p:nvPr>
            <p:ph type="title"/>
          </p:nvPr>
        </p:nvSpPr>
        <p:spPr/>
        <p:txBody>
          <a:bodyPr/>
          <a:lstStyle/>
          <a:p>
            <a:r>
              <a:rPr lang="en-SK" dirty="0"/>
              <a:t>1.2. What is your role in Vaulting? </a:t>
            </a:r>
            <a:endParaRPr lang="en-GB" sz="2000" dirty="0">
              <a:solidFill>
                <a:srgbClr val="5E186A"/>
              </a:solidFill>
              <a:latin typeface="Arial" panose="020B0604020202020204" pitchFamily="34" charset="0"/>
              <a:cs typeface="Arial" panose="020B0604020202020204" pitchFamily="34" charset="0"/>
            </a:endParaRPr>
          </a:p>
        </p:txBody>
      </p:sp>
      <p:pic>
        <p:nvPicPr>
          <p:cNvPr id="5" name="Picture 4" descr="A picture containing timeline&#10;&#10;Description automatically generated">
            <a:extLst>
              <a:ext uri="{FF2B5EF4-FFF2-40B4-BE49-F238E27FC236}">
                <a16:creationId xmlns:a16="http://schemas.microsoft.com/office/drawing/2014/main" id="{8F645D7D-476B-CFD0-90F0-576EC229EEEE}"/>
              </a:ext>
            </a:extLst>
          </p:cNvPr>
          <p:cNvPicPr>
            <a:picLocks noChangeAspect="1"/>
          </p:cNvPicPr>
          <p:nvPr/>
        </p:nvPicPr>
        <p:blipFill rotWithShape="1">
          <a:blip r:embed="rId3"/>
          <a:srcRect t="14763"/>
          <a:stretch/>
        </p:blipFill>
        <p:spPr>
          <a:xfrm>
            <a:off x="1060544" y="815491"/>
            <a:ext cx="7022912" cy="3877186"/>
          </a:xfrm>
          <a:prstGeom prst="rect">
            <a:avLst/>
          </a:prstGeom>
        </p:spPr>
      </p:pic>
    </p:spTree>
    <p:extLst>
      <p:ext uri="{BB962C8B-B14F-4D97-AF65-F5344CB8AC3E}">
        <p14:creationId xmlns:p14="http://schemas.microsoft.com/office/powerpoint/2010/main" val="1012045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75E6223B-CD27-CACA-B6EF-8983ACB2CF19}"/>
              </a:ext>
            </a:extLst>
          </p:cNvPr>
          <p:cNvPicPr>
            <a:picLocks noChangeAspect="1"/>
          </p:cNvPicPr>
          <p:nvPr/>
        </p:nvPicPr>
        <p:blipFill>
          <a:blip r:embed="rId3"/>
          <a:stretch>
            <a:fillRect/>
          </a:stretch>
        </p:blipFill>
        <p:spPr>
          <a:xfrm>
            <a:off x="632388" y="1146035"/>
            <a:ext cx="8348304" cy="1610332"/>
          </a:xfrm>
          <a:prstGeom prst="rect">
            <a:avLst/>
          </a:prstGeom>
        </p:spPr>
      </p:pic>
      <p:sp>
        <p:nvSpPr>
          <p:cNvPr id="2" name="Text Placeholder 1">
            <a:extLst>
              <a:ext uri="{FF2B5EF4-FFF2-40B4-BE49-F238E27FC236}">
                <a16:creationId xmlns:a16="http://schemas.microsoft.com/office/drawing/2014/main" id="{9DE75D2B-5BD4-33F3-F93A-F1CFAEC05EA0}"/>
              </a:ext>
            </a:extLst>
          </p:cNvPr>
          <p:cNvSpPr>
            <a:spLocks noGrp="1"/>
          </p:cNvSpPr>
          <p:nvPr>
            <p:ph type="body" sz="quarter" idx="11"/>
          </p:nvPr>
        </p:nvSpPr>
        <p:spPr>
          <a:xfrm>
            <a:off x="440047" y="815491"/>
            <a:ext cx="8387999" cy="3467954"/>
          </a:xfrm>
        </p:spPr>
        <p:txBody>
          <a:bodyPr/>
          <a:lstStyle/>
          <a:p>
            <a:r>
              <a:rPr lang="en-GB" dirty="0"/>
              <a:t>160 responses</a:t>
            </a:r>
          </a:p>
        </p:txBody>
      </p:sp>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p:txBody>
          <a:bodyPr/>
          <a:lstStyle/>
          <a:p>
            <a:r>
              <a:rPr lang="en-GB" dirty="0"/>
              <a:t>2.1 What is your favourite thing about vaulting?</a:t>
            </a:r>
          </a:p>
        </p:txBody>
      </p:sp>
      <p:sp>
        <p:nvSpPr>
          <p:cNvPr id="12" name="Rounded Rectangular Callout 11">
            <a:extLst>
              <a:ext uri="{FF2B5EF4-FFF2-40B4-BE49-F238E27FC236}">
                <a16:creationId xmlns:a16="http://schemas.microsoft.com/office/drawing/2014/main" id="{E1CCC6ED-2AF0-0384-1BBE-E34FC9B44AFA}"/>
              </a:ext>
            </a:extLst>
          </p:cNvPr>
          <p:cNvSpPr/>
          <p:nvPr/>
        </p:nvSpPr>
        <p:spPr>
          <a:xfrm>
            <a:off x="446400" y="3127028"/>
            <a:ext cx="3606230" cy="135497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0" i="0" u="none" strike="noStrike" dirty="0">
                <a:solidFill>
                  <a:srgbClr val="000000"/>
                </a:solidFill>
                <a:effectLst/>
                <a:latin typeface="Arial" panose="020B0604020202020204" pitchFamily="34" charset="0"/>
              </a:rPr>
              <a:t>The work with the horse and the trust. The combination of </a:t>
            </a:r>
            <a:r>
              <a:rPr lang="en-GB" b="0" i="0" u="none" strike="noStrike" dirty="0" err="1">
                <a:solidFill>
                  <a:srgbClr val="000000"/>
                </a:solidFill>
                <a:effectLst/>
                <a:latin typeface="Arial" panose="020B0604020202020204" pitchFamily="34" charset="0"/>
              </a:rPr>
              <a:t>strengh</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flexability</a:t>
            </a:r>
            <a:r>
              <a:rPr lang="en-GB" b="0" i="0" u="none" strike="noStrike" dirty="0">
                <a:solidFill>
                  <a:srgbClr val="000000"/>
                </a:solidFill>
                <a:effectLst/>
                <a:latin typeface="Arial" panose="020B0604020202020204" pitchFamily="34" charset="0"/>
              </a:rPr>
              <a:t> and technique. </a:t>
            </a:r>
            <a:endParaRPr lang="en-GB" dirty="0"/>
          </a:p>
        </p:txBody>
      </p:sp>
      <p:sp>
        <p:nvSpPr>
          <p:cNvPr id="14" name="Rounded Rectangular Callout 13">
            <a:extLst>
              <a:ext uri="{FF2B5EF4-FFF2-40B4-BE49-F238E27FC236}">
                <a16:creationId xmlns:a16="http://schemas.microsoft.com/office/drawing/2014/main" id="{EAEBF545-9433-72E3-17F0-42093693F50D}"/>
              </a:ext>
            </a:extLst>
          </p:cNvPr>
          <p:cNvSpPr/>
          <p:nvPr/>
        </p:nvSpPr>
        <p:spPr>
          <a:xfrm>
            <a:off x="446400" y="3129166"/>
            <a:ext cx="3606230" cy="135497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Being in harmony with you horse and team, challenging myself, feeling free, moving, putting emotion in your freestyle </a:t>
            </a:r>
          </a:p>
        </p:txBody>
      </p:sp>
      <p:sp>
        <p:nvSpPr>
          <p:cNvPr id="13" name="Rounded Rectangular Callout 12">
            <a:extLst>
              <a:ext uri="{FF2B5EF4-FFF2-40B4-BE49-F238E27FC236}">
                <a16:creationId xmlns:a16="http://schemas.microsoft.com/office/drawing/2014/main" id="{99A0C895-1CF5-3AC7-4DC5-3A3ADE8FFD2B}"/>
              </a:ext>
            </a:extLst>
          </p:cNvPr>
          <p:cNvSpPr/>
          <p:nvPr/>
        </p:nvSpPr>
        <p:spPr>
          <a:xfrm>
            <a:off x="446400" y="3134007"/>
            <a:ext cx="3606230" cy="135497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Working with my horse and creating freestyles!</a:t>
            </a:r>
          </a:p>
        </p:txBody>
      </p:sp>
      <p:sp>
        <p:nvSpPr>
          <p:cNvPr id="15" name="Rounded Rectangular Callout 14">
            <a:extLst>
              <a:ext uri="{FF2B5EF4-FFF2-40B4-BE49-F238E27FC236}">
                <a16:creationId xmlns:a16="http://schemas.microsoft.com/office/drawing/2014/main" id="{84381A44-B4BF-DA44-86E5-1294FD830C64}"/>
              </a:ext>
            </a:extLst>
          </p:cNvPr>
          <p:cNvSpPr/>
          <p:nvPr/>
        </p:nvSpPr>
        <p:spPr>
          <a:xfrm>
            <a:off x="4278238" y="3123514"/>
            <a:ext cx="2476071" cy="1354971"/>
          </a:xfrm>
          <a:prstGeom prst="wedgeRoundRectCallout">
            <a:avLst/>
          </a:prstGeom>
          <a:gradFill>
            <a:gsLst>
              <a:gs pos="100000">
                <a:schemeClr val="accent3">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It grows good people. </a:t>
            </a:r>
            <a:r>
              <a:rPr lang="en-GB" sz="1600" dirty="0" err="1">
                <a:solidFill>
                  <a:schemeClr val="tx1"/>
                </a:solidFill>
                <a:latin typeface="Arial" panose="020B0604020202020204" pitchFamily="34" charset="0"/>
                <a:cs typeface="Arial" panose="020B0604020202020204" pitchFamily="34" charset="0"/>
              </a:rPr>
              <a:t>Vaulters</a:t>
            </a:r>
            <a:r>
              <a:rPr lang="en-GB" sz="1600" dirty="0">
                <a:solidFill>
                  <a:schemeClr val="tx1"/>
                </a:solidFill>
                <a:latin typeface="Arial" panose="020B0604020202020204" pitchFamily="34" charset="0"/>
                <a:cs typeface="Arial" panose="020B0604020202020204" pitchFamily="34" charset="0"/>
              </a:rPr>
              <a:t> make awesome adults. Love &amp; consideration of horses. </a:t>
            </a:r>
          </a:p>
        </p:txBody>
      </p:sp>
      <p:sp>
        <p:nvSpPr>
          <p:cNvPr id="16" name="Rounded Rectangular Callout 15">
            <a:extLst>
              <a:ext uri="{FF2B5EF4-FFF2-40B4-BE49-F238E27FC236}">
                <a16:creationId xmlns:a16="http://schemas.microsoft.com/office/drawing/2014/main" id="{B2FDC5B8-7B5D-D628-A411-A053754C9AE8}"/>
              </a:ext>
            </a:extLst>
          </p:cNvPr>
          <p:cNvSpPr/>
          <p:nvPr/>
        </p:nvSpPr>
        <p:spPr>
          <a:xfrm>
            <a:off x="4267336" y="1622158"/>
            <a:ext cx="2476071" cy="2866820"/>
          </a:xfrm>
          <a:prstGeom prst="wedgeRoundRectCallout">
            <a:avLst/>
          </a:prstGeom>
          <a:gradFill>
            <a:gsLst>
              <a:gs pos="100000">
                <a:schemeClr val="accent3">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The supportive community that IS vaulting. It’s unlike any other sport or equestrian discipline. People really generally seem to compete for score and not against each other. There is a lot of respect and support across teams, nations and clubs. </a:t>
            </a:r>
            <a:endParaRPr lang="en-GB" sz="1600" dirty="0">
              <a:solidFill>
                <a:schemeClr val="tx1"/>
              </a:solidFill>
              <a:latin typeface="Arial" panose="020B0604020202020204" pitchFamily="34" charset="0"/>
              <a:cs typeface="Arial" panose="020B0604020202020204" pitchFamily="34" charset="0"/>
            </a:endParaRPr>
          </a:p>
        </p:txBody>
      </p:sp>
      <p:sp>
        <p:nvSpPr>
          <p:cNvPr id="17" name="Rounded Rectangular Callout 16">
            <a:extLst>
              <a:ext uri="{FF2B5EF4-FFF2-40B4-BE49-F238E27FC236}">
                <a16:creationId xmlns:a16="http://schemas.microsoft.com/office/drawing/2014/main" id="{7A666A54-BB78-FEF3-F024-F4BD334D0C2D}"/>
              </a:ext>
            </a:extLst>
          </p:cNvPr>
          <p:cNvSpPr/>
          <p:nvPr/>
        </p:nvSpPr>
        <p:spPr>
          <a:xfrm>
            <a:off x="4267336" y="2167666"/>
            <a:ext cx="2525136" cy="2352135"/>
          </a:xfrm>
          <a:prstGeom prst="wedgeRoundRectCallout">
            <a:avLst/>
          </a:prstGeom>
          <a:gradFill>
            <a:gsLst>
              <a:gs pos="100000">
                <a:schemeClr val="accent3">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The relationship between </a:t>
            </a:r>
            <a:r>
              <a:rPr lang="en-GB" sz="1600" dirty="0" err="1">
                <a:solidFill>
                  <a:schemeClr val="tx1"/>
                </a:solidFill>
                <a:latin typeface="Arial" panose="020B0604020202020204" pitchFamily="34" charset="0"/>
                <a:cs typeface="Arial" panose="020B0604020202020204" pitchFamily="34" charset="0"/>
              </a:rPr>
              <a:t>vaulter</a:t>
            </a:r>
            <a:r>
              <a:rPr lang="en-GB" sz="1600" dirty="0">
                <a:solidFill>
                  <a:schemeClr val="tx1"/>
                </a:solidFill>
                <a:latin typeface="Arial" panose="020B0604020202020204" pitchFamily="34" charset="0"/>
                <a:cs typeface="Arial" panose="020B0604020202020204" pitchFamily="34" charset="0"/>
              </a:rPr>
              <a:t>, lunger and horse. </a:t>
            </a:r>
            <a:r>
              <a:rPr lang="en-GB" sz="1600" b="1" dirty="0">
                <a:solidFill>
                  <a:schemeClr val="tx1"/>
                </a:solidFill>
                <a:latin typeface="Arial" panose="020B0604020202020204" pitchFamily="34" charset="0"/>
                <a:cs typeface="Arial" panose="020B0604020202020204" pitchFamily="34" charset="0"/>
              </a:rPr>
              <a:t>It is Not only a Sport, it‘s a lifestyle, a big family! </a:t>
            </a:r>
            <a:r>
              <a:rPr lang="en-GB" sz="1600" dirty="0">
                <a:solidFill>
                  <a:schemeClr val="tx1"/>
                </a:solidFill>
                <a:latin typeface="Arial" panose="020B0604020202020204" pitchFamily="34" charset="0"/>
                <a:cs typeface="Arial" panose="020B0604020202020204" pitchFamily="34" charset="0"/>
              </a:rPr>
              <a:t>Elegant and </a:t>
            </a:r>
            <a:r>
              <a:rPr lang="en-GB" sz="1600" dirty="0" err="1">
                <a:solidFill>
                  <a:schemeClr val="tx1"/>
                </a:solidFill>
                <a:latin typeface="Arial" panose="020B0604020202020204" pitchFamily="34" charset="0"/>
                <a:cs typeface="Arial" panose="020B0604020202020204" pitchFamily="34" charset="0"/>
              </a:rPr>
              <a:t>Akrobatic</a:t>
            </a:r>
            <a:r>
              <a:rPr lang="en-GB" sz="1600" dirty="0">
                <a:solidFill>
                  <a:schemeClr val="tx1"/>
                </a:solidFill>
                <a:latin typeface="Arial" panose="020B0604020202020204" pitchFamily="34" charset="0"/>
                <a:cs typeface="Arial" panose="020B0604020202020204" pitchFamily="34" charset="0"/>
              </a:rPr>
              <a:t> in harmony with the horse!</a:t>
            </a:r>
          </a:p>
        </p:txBody>
      </p:sp>
      <p:sp>
        <p:nvSpPr>
          <p:cNvPr id="18" name="Rounded Rectangular Callout 17">
            <a:extLst>
              <a:ext uri="{FF2B5EF4-FFF2-40B4-BE49-F238E27FC236}">
                <a16:creationId xmlns:a16="http://schemas.microsoft.com/office/drawing/2014/main" id="{A286E23B-22E2-F084-CE73-EE61466187CB}"/>
              </a:ext>
            </a:extLst>
          </p:cNvPr>
          <p:cNvSpPr/>
          <p:nvPr/>
        </p:nvSpPr>
        <p:spPr>
          <a:xfrm>
            <a:off x="6958113" y="3051425"/>
            <a:ext cx="1757933" cy="1534022"/>
          </a:xfrm>
          <a:prstGeom prst="wedgeRoundRect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err="1">
                <a:solidFill>
                  <a:schemeClr val="tx1"/>
                </a:solidFill>
                <a:latin typeface="Arial" panose="020B0604020202020204" pitchFamily="34" charset="0"/>
                <a:cs typeface="Arial" panose="020B0604020202020204" pitchFamily="34" charset="0"/>
              </a:rPr>
              <a:t>Teamsport</a:t>
            </a:r>
            <a:r>
              <a:rPr lang="en-GB" sz="1600" dirty="0">
                <a:solidFill>
                  <a:schemeClr val="tx1"/>
                </a:solidFill>
                <a:latin typeface="Arial" panose="020B0604020202020204" pitchFamily="34" charset="0"/>
                <a:cs typeface="Arial" panose="020B0604020202020204" pitchFamily="34" charset="0"/>
              </a:rPr>
              <a:t>, working together with a horse, complexity of the sport</a:t>
            </a:r>
          </a:p>
        </p:txBody>
      </p:sp>
      <p:sp>
        <p:nvSpPr>
          <p:cNvPr id="19" name="Rounded Rectangular Callout 18">
            <a:extLst>
              <a:ext uri="{FF2B5EF4-FFF2-40B4-BE49-F238E27FC236}">
                <a16:creationId xmlns:a16="http://schemas.microsoft.com/office/drawing/2014/main" id="{ECBEA563-2F12-C1D0-337F-5FA35A707773}"/>
              </a:ext>
            </a:extLst>
          </p:cNvPr>
          <p:cNvSpPr/>
          <p:nvPr/>
        </p:nvSpPr>
        <p:spPr>
          <a:xfrm>
            <a:off x="6871524" y="2250142"/>
            <a:ext cx="1975604" cy="2353601"/>
          </a:xfrm>
          <a:prstGeom prst="wedgeRoundRect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The team spirit between all and all the </a:t>
            </a:r>
            <a:r>
              <a:rPr lang="en-GB" sz="1600" dirty="0" err="1">
                <a:solidFill>
                  <a:schemeClr val="tx1"/>
                </a:solidFill>
                <a:latin typeface="Arial" panose="020B0604020202020204" pitchFamily="34" charset="0"/>
                <a:cs typeface="Arial" panose="020B0604020202020204" pitchFamily="34" charset="0"/>
              </a:rPr>
              <a:t>opporturnities</a:t>
            </a:r>
            <a:r>
              <a:rPr lang="en-GB" sz="1600" dirty="0">
                <a:solidFill>
                  <a:schemeClr val="tx1"/>
                </a:solidFill>
                <a:latin typeface="Arial" panose="020B0604020202020204" pitchFamily="34" charset="0"/>
                <a:cs typeface="Arial" panose="020B0604020202020204" pitchFamily="34" charset="0"/>
              </a:rPr>
              <a:t> to compete even when not able to transport your own horse</a:t>
            </a:r>
          </a:p>
        </p:txBody>
      </p:sp>
      <p:sp>
        <p:nvSpPr>
          <p:cNvPr id="20" name="Rounded Rectangular Callout 19">
            <a:extLst>
              <a:ext uri="{FF2B5EF4-FFF2-40B4-BE49-F238E27FC236}">
                <a16:creationId xmlns:a16="http://schemas.microsoft.com/office/drawing/2014/main" id="{AF6FA302-F7C5-B506-0C4A-2AFF72D60984}"/>
              </a:ext>
            </a:extLst>
          </p:cNvPr>
          <p:cNvSpPr/>
          <p:nvPr/>
        </p:nvSpPr>
        <p:spPr>
          <a:xfrm>
            <a:off x="6877580" y="2112160"/>
            <a:ext cx="1995190" cy="2501829"/>
          </a:xfrm>
          <a:prstGeom prst="wedgeRoundRect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The team spirit combined with the responsibility for the / </a:t>
            </a:r>
            <a:r>
              <a:rPr lang="en-GB" sz="1600" b="1" dirty="0">
                <a:solidFill>
                  <a:schemeClr val="tx1"/>
                </a:solidFill>
                <a:latin typeface="Arial" panose="020B0604020202020204" pitchFamily="34" charset="0"/>
                <a:cs typeface="Arial" panose="020B0604020202020204" pitchFamily="34" charset="0"/>
              </a:rPr>
              <a:t>with the horse, the combination of creativity and athletic of the sport</a:t>
            </a:r>
          </a:p>
        </p:txBody>
      </p:sp>
    </p:spTree>
    <p:extLst>
      <p:ext uri="{BB962C8B-B14F-4D97-AF65-F5344CB8AC3E}">
        <p14:creationId xmlns:p14="http://schemas.microsoft.com/office/powerpoint/2010/main" val="10004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3" grpId="0" animBg="1"/>
      <p:bldP spid="15" grpId="0" animBg="1"/>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75D2B-5BD4-33F3-F93A-F1CFAEC05EA0}"/>
              </a:ext>
            </a:extLst>
          </p:cNvPr>
          <p:cNvSpPr>
            <a:spLocks noGrp="1"/>
          </p:cNvSpPr>
          <p:nvPr>
            <p:ph type="body" sz="quarter" idx="11"/>
          </p:nvPr>
        </p:nvSpPr>
        <p:spPr>
          <a:xfrm>
            <a:off x="440047" y="815491"/>
            <a:ext cx="8387999" cy="3467954"/>
          </a:xfrm>
        </p:spPr>
        <p:txBody>
          <a:bodyPr/>
          <a:lstStyle/>
          <a:p>
            <a:r>
              <a:rPr lang="en-GB" dirty="0"/>
              <a:t>146 responses</a:t>
            </a:r>
          </a:p>
        </p:txBody>
      </p:sp>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p:txBody>
          <a:bodyPr/>
          <a:lstStyle/>
          <a:p>
            <a:r>
              <a:rPr lang="en-SK" dirty="0"/>
              <a:t>2.2. What do you not like about vaulting?</a:t>
            </a:r>
            <a:endParaRPr lang="en-GB" dirty="0"/>
          </a:p>
        </p:txBody>
      </p:sp>
      <p:pic>
        <p:nvPicPr>
          <p:cNvPr id="5" name="Picture 4" descr="Chart, treemap chart&#10;&#10;Description automatically generated">
            <a:extLst>
              <a:ext uri="{FF2B5EF4-FFF2-40B4-BE49-F238E27FC236}">
                <a16:creationId xmlns:a16="http://schemas.microsoft.com/office/drawing/2014/main" id="{55A00ADE-7163-1B41-46A5-983835CF12AE}"/>
              </a:ext>
            </a:extLst>
          </p:cNvPr>
          <p:cNvPicPr>
            <a:picLocks noChangeAspect="1"/>
          </p:cNvPicPr>
          <p:nvPr/>
        </p:nvPicPr>
        <p:blipFill>
          <a:blip r:embed="rId3"/>
          <a:stretch>
            <a:fillRect/>
          </a:stretch>
        </p:blipFill>
        <p:spPr>
          <a:xfrm>
            <a:off x="620005" y="1425455"/>
            <a:ext cx="7788197" cy="2067237"/>
          </a:xfrm>
          <a:prstGeom prst="rect">
            <a:avLst/>
          </a:prstGeom>
        </p:spPr>
      </p:pic>
    </p:spTree>
    <p:extLst>
      <p:ext uri="{BB962C8B-B14F-4D97-AF65-F5344CB8AC3E}">
        <p14:creationId xmlns:p14="http://schemas.microsoft.com/office/powerpoint/2010/main" val="73707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75D2B-5BD4-33F3-F93A-F1CFAEC05EA0}"/>
              </a:ext>
            </a:extLst>
          </p:cNvPr>
          <p:cNvSpPr>
            <a:spLocks noGrp="1"/>
          </p:cNvSpPr>
          <p:nvPr>
            <p:ph type="body" sz="quarter" idx="11"/>
          </p:nvPr>
        </p:nvSpPr>
        <p:spPr>
          <a:xfrm>
            <a:off x="440047" y="815491"/>
            <a:ext cx="8387999" cy="3467954"/>
          </a:xfrm>
        </p:spPr>
        <p:txBody>
          <a:bodyPr/>
          <a:lstStyle/>
          <a:p>
            <a:r>
              <a:rPr lang="en-GB" b="1" dirty="0"/>
              <a:t>Welfare of horses/Availability of the horses</a:t>
            </a:r>
          </a:p>
        </p:txBody>
      </p:sp>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p:txBody>
          <a:bodyPr/>
          <a:lstStyle/>
          <a:p>
            <a:r>
              <a:rPr lang="en-SK" dirty="0"/>
              <a:t>2.2. What do you not like about vaulting</a:t>
            </a:r>
            <a:endParaRPr lang="en-GB" dirty="0"/>
          </a:p>
        </p:txBody>
      </p:sp>
      <p:sp>
        <p:nvSpPr>
          <p:cNvPr id="8" name="Rounded Rectangular Callout 7">
            <a:extLst>
              <a:ext uri="{FF2B5EF4-FFF2-40B4-BE49-F238E27FC236}">
                <a16:creationId xmlns:a16="http://schemas.microsoft.com/office/drawing/2014/main" id="{3605F775-FF8E-7BC8-A0A0-CE856EBA4A4A}"/>
              </a:ext>
            </a:extLst>
          </p:cNvPr>
          <p:cNvSpPr/>
          <p:nvPr/>
        </p:nvSpPr>
        <p:spPr>
          <a:xfrm>
            <a:off x="180808" y="1242736"/>
            <a:ext cx="2815435" cy="166443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i="0" u="none" strike="noStrike" dirty="0">
                <a:solidFill>
                  <a:srgbClr val="000000"/>
                </a:solidFill>
                <a:effectLst/>
                <a:latin typeface="Arial" panose="020B0604020202020204" pitchFamily="34" charset="0"/>
              </a:rPr>
              <a:t>There is a pretty profound lack of horsemanship</a:t>
            </a:r>
            <a:r>
              <a:rPr lang="en-GB" sz="1600" b="0" i="0" u="none" strike="noStrike" dirty="0">
                <a:solidFill>
                  <a:srgbClr val="000000"/>
                </a:solidFill>
                <a:effectLst/>
                <a:latin typeface="Arial" panose="020B0604020202020204" pitchFamily="34" charset="0"/>
              </a:rPr>
              <a:t>. It shows that many of these clubs are </a:t>
            </a:r>
            <a:r>
              <a:rPr lang="en-GB" sz="1600" b="0" i="0" u="none" strike="noStrike" dirty="0" err="1">
                <a:solidFill>
                  <a:srgbClr val="000000"/>
                </a:solidFill>
                <a:effectLst/>
                <a:latin typeface="Arial" panose="020B0604020202020204" pitchFamily="34" charset="0"/>
              </a:rPr>
              <a:t>vaulters</a:t>
            </a:r>
            <a:r>
              <a:rPr lang="en-GB" sz="1600" b="0" i="0" u="none" strike="noStrike" dirty="0">
                <a:solidFill>
                  <a:srgbClr val="000000"/>
                </a:solidFill>
                <a:effectLst/>
                <a:latin typeface="Arial" panose="020B0604020202020204" pitchFamily="34" charset="0"/>
              </a:rPr>
              <a:t> first and horse owners second. </a:t>
            </a:r>
            <a:endParaRPr lang="en-GB" sz="1600" dirty="0"/>
          </a:p>
        </p:txBody>
      </p:sp>
      <p:sp>
        <p:nvSpPr>
          <p:cNvPr id="9" name="Rounded Rectangular Callout 8">
            <a:extLst>
              <a:ext uri="{FF2B5EF4-FFF2-40B4-BE49-F238E27FC236}">
                <a16:creationId xmlns:a16="http://schemas.microsoft.com/office/drawing/2014/main" id="{50439CAF-2594-0277-5AEA-CAD072D9672A}"/>
              </a:ext>
            </a:extLst>
          </p:cNvPr>
          <p:cNvSpPr/>
          <p:nvPr/>
        </p:nvSpPr>
        <p:spPr>
          <a:xfrm>
            <a:off x="1314191" y="2968086"/>
            <a:ext cx="3085728" cy="1811547"/>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0" i="0" u="none" strike="noStrike" dirty="0">
                <a:solidFill>
                  <a:srgbClr val="000000"/>
                </a:solidFill>
                <a:effectLst/>
                <a:latin typeface="Arial" panose="020B0604020202020204" pitchFamily="34" charset="0"/>
              </a:rPr>
              <a:t>Horse welfare issues -- unfortunately some people do not put the horses first. This is wrong and makes the sport look very bad. </a:t>
            </a:r>
            <a:r>
              <a:rPr lang="en-GB" sz="1600" b="1" i="0" u="none" strike="noStrike" dirty="0">
                <a:solidFill>
                  <a:srgbClr val="000000"/>
                </a:solidFill>
                <a:effectLst/>
                <a:latin typeface="Arial" panose="020B0604020202020204" pitchFamily="34" charset="0"/>
              </a:rPr>
              <a:t>Consideration for the horse is not weighed heavily enough in scoring. </a:t>
            </a:r>
            <a:endParaRPr lang="en-GB" sz="1600" b="1" dirty="0"/>
          </a:p>
        </p:txBody>
      </p:sp>
      <p:sp>
        <p:nvSpPr>
          <p:cNvPr id="10" name="Rounded Rectangular Callout 9">
            <a:extLst>
              <a:ext uri="{FF2B5EF4-FFF2-40B4-BE49-F238E27FC236}">
                <a16:creationId xmlns:a16="http://schemas.microsoft.com/office/drawing/2014/main" id="{A0DE1C44-E1B5-D658-657C-B69814EE015B}"/>
              </a:ext>
            </a:extLst>
          </p:cNvPr>
          <p:cNvSpPr/>
          <p:nvPr/>
        </p:nvSpPr>
        <p:spPr>
          <a:xfrm>
            <a:off x="4559285" y="1193349"/>
            <a:ext cx="3561445" cy="1932317"/>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0" i="0" u="none" strike="noStrike" dirty="0">
                <a:solidFill>
                  <a:srgbClr val="000000"/>
                </a:solidFill>
                <a:effectLst/>
                <a:latin typeface="Arial" panose="020B0604020202020204" pitchFamily="34" charset="0"/>
              </a:rPr>
              <a:t>People who do things on the horse without being capable of doing the exercise on the barrel/ Movie . The horse is the most important in vaulting there should be more attention for good vaulting horse training. </a:t>
            </a:r>
            <a:r>
              <a:rPr lang="en-GB" sz="1400" b="1" i="0" u="none" strike="noStrike" dirty="0">
                <a:solidFill>
                  <a:srgbClr val="000000"/>
                </a:solidFill>
                <a:effectLst/>
                <a:latin typeface="Arial" panose="020B0604020202020204" pitchFamily="34" charset="0"/>
              </a:rPr>
              <a:t>And </a:t>
            </a:r>
            <a:r>
              <a:rPr lang="en-GB" sz="1400" b="1" i="0" u="none" strike="noStrike" dirty="0" err="1">
                <a:solidFill>
                  <a:srgbClr val="000000"/>
                </a:solidFill>
                <a:effectLst/>
                <a:latin typeface="Arial" panose="020B0604020202020204" pitchFamily="34" charset="0"/>
              </a:rPr>
              <a:t>vaulters</a:t>
            </a:r>
            <a:r>
              <a:rPr lang="en-GB" sz="1400" b="1" i="0" u="none" strike="noStrike" dirty="0">
                <a:solidFill>
                  <a:srgbClr val="000000"/>
                </a:solidFill>
                <a:effectLst/>
                <a:latin typeface="Arial" panose="020B0604020202020204" pitchFamily="34" charset="0"/>
              </a:rPr>
              <a:t> shouldn’t do exercises on the horse which they don’t manage/control on the barrel/movie.</a:t>
            </a:r>
            <a:endParaRPr lang="en-GB" sz="1400" b="1" dirty="0"/>
          </a:p>
        </p:txBody>
      </p:sp>
      <p:sp>
        <p:nvSpPr>
          <p:cNvPr id="11" name="Rounded Rectangular Callout 10">
            <a:extLst>
              <a:ext uri="{FF2B5EF4-FFF2-40B4-BE49-F238E27FC236}">
                <a16:creationId xmlns:a16="http://schemas.microsoft.com/office/drawing/2014/main" id="{765DD995-9508-4871-5527-AA65AD56355F}"/>
              </a:ext>
            </a:extLst>
          </p:cNvPr>
          <p:cNvSpPr/>
          <p:nvPr/>
        </p:nvSpPr>
        <p:spPr>
          <a:xfrm>
            <a:off x="4634046" y="3416196"/>
            <a:ext cx="2319240" cy="1233577"/>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0" i="0" u="none" strike="noStrike" dirty="0">
                <a:solidFill>
                  <a:srgbClr val="000000"/>
                </a:solidFill>
                <a:effectLst/>
                <a:latin typeface="Arial" panose="020B0604020202020204" pitchFamily="34" charset="0"/>
              </a:rPr>
              <a:t>Squads that appear to overload the horse, that our sport is sometimes criticized</a:t>
            </a:r>
            <a:endParaRPr lang="en-GB" sz="1600" dirty="0"/>
          </a:p>
        </p:txBody>
      </p:sp>
      <p:sp>
        <p:nvSpPr>
          <p:cNvPr id="12" name="Rounded Rectangular Callout 11">
            <a:extLst>
              <a:ext uri="{FF2B5EF4-FFF2-40B4-BE49-F238E27FC236}">
                <a16:creationId xmlns:a16="http://schemas.microsoft.com/office/drawing/2014/main" id="{C01FB07B-8A4F-B81E-8C00-3C77190C664B}"/>
              </a:ext>
            </a:extLst>
          </p:cNvPr>
          <p:cNvSpPr/>
          <p:nvPr/>
        </p:nvSpPr>
        <p:spPr>
          <a:xfrm>
            <a:off x="7289321" y="3312543"/>
            <a:ext cx="1662818" cy="122495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0" i="0" u="none" strike="noStrike" dirty="0">
                <a:solidFill>
                  <a:srgbClr val="000000"/>
                </a:solidFill>
                <a:effectLst/>
                <a:latin typeface="Arial" panose="020B0604020202020204" pitchFamily="34" charset="0"/>
              </a:rPr>
              <a:t>Trainer/ lunger without feeling for the horse </a:t>
            </a:r>
            <a:endParaRPr lang="en-GB" sz="1600" dirty="0"/>
          </a:p>
        </p:txBody>
      </p:sp>
    </p:spTree>
    <p:extLst>
      <p:ext uri="{BB962C8B-B14F-4D97-AF65-F5344CB8AC3E}">
        <p14:creationId xmlns:p14="http://schemas.microsoft.com/office/powerpoint/2010/main" val="124256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75D2B-5BD4-33F3-F93A-F1CFAEC05EA0}"/>
              </a:ext>
            </a:extLst>
          </p:cNvPr>
          <p:cNvSpPr>
            <a:spLocks noGrp="1"/>
          </p:cNvSpPr>
          <p:nvPr>
            <p:ph type="body" sz="quarter" idx="11"/>
          </p:nvPr>
        </p:nvSpPr>
        <p:spPr>
          <a:xfrm>
            <a:off x="440047" y="815491"/>
            <a:ext cx="8387999" cy="3467954"/>
          </a:xfrm>
        </p:spPr>
        <p:txBody>
          <a:bodyPr/>
          <a:lstStyle/>
          <a:p>
            <a:r>
              <a:rPr lang="en-GB" b="1" dirty="0"/>
              <a:t>Judging </a:t>
            </a:r>
          </a:p>
        </p:txBody>
      </p:sp>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p:txBody>
          <a:bodyPr/>
          <a:lstStyle/>
          <a:p>
            <a:r>
              <a:rPr lang="en-SK" dirty="0"/>
              <a:t>2.2. What do you not like about vaulting?</a:t>
            </a:r>
            <a:endParaRPr lang="en-GB" dirty="0"/>
          </a:p>
        </p:txBody>
      </p:sp>
      <p:sp>
        <p:nvSpPr>
          <p:cNvPr id="8" name="Rounded Rectangular Callout 7">
            <a:extLst>
              <a:ext uri="{FF2B5EF4-FFF2-40B4-BE49-F238E27FC236}">
                <a16:creationId xmlns:a16="http://schemas.microsoft.com/office/drawing/2014/main" id="{3605F775-FF8E-7BC8-A0A0-CE856EBA4A4A}"/>
              </a:ext>
            </a:extLst>
          </p:cNvPr>
          <p:cNvSpPr/>
          <p:nvPr/>
        </p:nvSpPr>
        <p:spPr>
          <a:xfrm>
            <a:off x="180808" y="1242736"/>
            <a:ext cx="2815435" cy="1664434"/>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I find that </a:t>
            </a:r>
            <a:r>
              <a:rPr lang="en-GB" b="1" dirty="0">
                <a:solidFill>
                  <a:schemeClr val="tx1"/>
                </a:solidFill>
                <a:latin typeface="Arial" panose="020B0604020202020204" pitchFamily="34" charset="0"/>
                <a:cs typeface="Arial" panose="020B0604020202020204" pitchFamily="34" charset="0"/>
              </a:rPr>
              <a:t>the judging </a:t>
            </a:r>
            <a:r>
              <a:rPr lang="en-GB" dirty="0">
                <a:solidFill>
                  <a:schemeClr val="tx1"/>
                </a:solidFill>
                <a:latin typeface="Arial" panose="020B0604020202020204" pitchFamily="34" charset="0"/>
                <a:cs typeface="Arial" panose="020B0604020202020204" pitchFamily="34" charset="0"/>
              </a:rPr>
              <a:t>of horses and </a:t>
            </a:r>
            <a:r>
              <a:rPr lang="en-GB" dirty="0" err="1">
                <a:solidFill>
                  <a:schemeClr val="tx1"/>
                </a:solidFill>
                <a:latin typeface="Arial" panose="020B0604020202020204" pitchFamily="34" charset="0"/>
                <a:cs typeface="Arial" panose="020B0604020202020204" pitchFamily="34" charset="0"/>
              </a:rPr>
              <a:t>vaulters</a:t>
            </a:r>
            <a:r>
              <a:rPr lang="en-GB" dirty="0">
                <a:solidFill>
                  <a:schemeClr val="tx1"/>
                </a:solidFill>
                <a:latin typeface="Arial" panose="020B0604020202020204" pitchFamily="34" charset="0"/>
                <a:cs typeface="Arial" panose="020B0604020202020204" pitchFamily="34" charset="0"/>
              </a:rPr>
              <a:t> feels </a:t>
            </a:r>
            <a:r>
              <a:rPr lang="en-GB" b="1" dirty="0">
                <a:solidFill>
                  <a:schemeClr val="tx1"/>
                </a:solidFill>
                <a:latin typeface="Arial" panose="020B0604020202020204" pitchFamily="34" charset="0"/>
                <a:cs typeface="Arial" panose="020B0604020202020204" pitchFamily="34" charset="0"/>
              </a:rPr>
              <a:t>more "subjective" than objective</a:t>
            </a:r>
            <a:r>
              <a:rPr lang="en-GB" dirty="0">
                <a:solidFill>
                  <a:schemeClr val="tx1"/>
                </a:solidFill>
                <a:latin typeface="Arial" panose="020B0604020202020204" pitchFamily="34" charset="0"/>
                <a:cs typeface="Arial" panose="020B0604020202020204" pitchFamily="34" charset="0"/>
              </a:rPr>
              <a:t>. </a:t>
            </a:r>
            <a:endParaRPr lang="en-GB" sz="1600" dirty="0">
              <a:solidFill>
                <a:schemeClr val="tx1"/>
              </a:solidFill>
              <a:latin typeface="Arial" panose="020B0604020202020204" pitchFamily="34" charset="0"/>
              <a:cs typeface="Arial" panose="020B0604020202020204" pitchFamily="34" charset="0"/>
            </a:endParaRPr>
          </a:p>
        </p:txBody>
      </p:sp>
      <p:sp>
        <p:nvSpPr>
          <p:cNvPr id="9" name="Rounded Rectangular Callout 8">
            <a:extLst>
              <a:ext uri="{FF2B5EF4-FFF2-40B4-BE49-F238E27FC236}">
                <a16:creationId xmlns:a16="http://schemas.microsoft.com/office/drawing/2014/main" id="{50439CAF-2594-0277-5AEA-CAD072D9672A}"/>
              </a:ext>
            </a:extLst>
          </p:cNvPr>
          <p:cNvSpPr/>
          <p:nvPr/>
        </p:nvSpPr>
        <p:spPr>
          <a:xfrm>
            <a:off x="1314191" y="2968086"/>
            <a:ext cx="3085728" cy="1811547"/>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judging system, even people involved in the sport for many years can’t predict the results </a:t>
            </a:r>
            <a:r>
              <a:rPr lang="en-GB" sz="1600" dirty="0">
                <a:solidFill>
                  <a:schemeClr val="tx1"/>
                </a:solidFill>
                <a:latin typeface="Arial" panose="020B0604020202020204" pitchFamily="34" charset="0"/>
                <a:cs typeface="Arial" panose="020B0604020202020204" pitchFamily="34" charset="0"/>
              </a:rPr>
              <a:t>, for spectators it’s impossible to compare text in the rule book with real performance … </a:t>
            </a:r>
          </a:p>
        </p:txBody>
      </p:sp>
      <p:sp>
        <p:nvSpPr>
          <p:cNvPr id="10" name="Rounded Rectangular Callout 9">
            <a:extLst>
              <a:ext uri="{FF2B5EF4-FFF2-40B4-BE49-F238E27FC236}">
                <a16:creationId xmlns:a16="http://schemas.microsoft.com/office/drawing/2014/main" id="{A0DE1C44-E1B5-D658-657C-B69814EE015B}"/>
              </a:ext>
            </a:extLst>
          </p:cNvPr>
          <p:cNvSpPr/>
          <p:nvPr/>
        </p:nvSpPr>
        <p:spPr>
          <a:xfrm>
            <a:off x="4096509" y="1144194"/>
            <a:ext cx="2177945" cy="1523972"/>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Having to guess if the judge will recognize my music </a:t>
            </a:r>
            <a:r>
              <a:rPr lang="en-GB" sz="1600" dirty="0">
                <a:solidFill>
                  <a:schemeClr val="tx1"/>
                </a:solidFill>
                <a:latin typeface="Arial" panose="020B0604020202020204" pitchFamily="34" charset="0"/>
                <a:cs typeface="Arial" panose="020B0604020202020204" pitchFamily="34" charset="0"/>
              </a:rPr>
              <a:t>and therefore character</a:t>
            </a:r>
          </a:p>
        </p:txBody>
      </p:sp>
      <p:sp>
        <p:nvSpPr>
          <p:cNvPr id="11" name="Rounded Rectangular Callout 10">
            <a:extLst>
              <a:ext uri="{FF2B5EF4-FFF2-40B4-BE49-F238E27FC236}">
                <a16:creationId xmlns:a16="http://schemas.microsoft.com/office/drawing/2014/main" id="{765DD995-9508-4871-5527-AA65AD56355F}"/>
              </a:ext>
            </a:extLst>
          </p:cNvPr>
          <p:cNvSpPr/>
          <p:nvPr/>
        </p:nvSpPr>
        <p:spPr>
          <a:xfrm>
            <a:off x="4685000" y="3199828"/>
            <a:ext cx="2319240" cy="1233577"/>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Certain judges judge a lot and the </a:t>
            </a:r>
            <a:r>
              <a:rPr lang="en-GB" sz="1600" b="1" dirty="0">
                <a:solidFill>
                  <a:schemeClr val="tx1"/>
                </a:solidFill>
                <a:latin typeface="Arial" panose="020B0604020202020204" pitchFamily="34" charset="0"/>
                <a:cs typeface="Arial" panose="020B0604020202020204" pitchFamily="34" charset="0"/>
              </a:rPr>
              <a:t>new judges do not have many opportunities</a:t>
            </a:r>
          </a:p>
        </p:txBody>
      </p:sp>
      <p:sp>
        <p:nvSpPr>
          <p:cNvPr id="12" name="Rounded Rectangular Callout 11">
            <a:extLst>
              <a:ext uri="{FF2B5EF4-FFF2-40B4-BE49-F238E27FC236}">
                <a16:creationId xmlns:a16="http://schemas.microsoft.com/office/drawing/2014/main" id="{C01FB07B-8A4F-B81E-8C00-3C77190C664B}"/>
              </a:ext>
            </a:extLst>
          </p:cNvPr>
          <p:cNvSpPr/>
          <p:nvPr/>
        </p:nvSpPr>
        <p:spPr>
          <a:xfrm>
            <a:off x="7289321" y="3312543"/>
            <a:ext cx="1662818" cy="1224951"/>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The unfair judging (and the parents...)</a:t>
            </a:r>
            <a:endParaRPr lang="en-GB" sz="1600" dirty="0">
              <a:solidFill>
                <a:schemeClr val="tx1"/>
              </a:solidFill>
            </a:endParaRPr>
          </a:p>
        </p:txBody>
      </p:sp>
      <p:sp>
        <p:nvSpPr>
          <p:cNvPr id="4" name="Rounded Rectangular Callout 3">
            <a:extLst>
              <a:ext uri="{FF2B5EF4-FFF2-40B4-BE49-F238E27FC236}">
                <a16:creationId xmlns:a16="http://schemas.microsoft.com/office/drawing/2014/main" id="{6A0C6BD1-CEC7-4669-91F5-4200556FE43B}"/>
              </a:ext>
            </a:extLst>
          </p:cNvPr>
          <p:cNvSpPr/>
          <p:nvPr/>
        </p:nvSpPr>
        <p:spPr>
          <a:xfrm>
            <a:off x="6914097" y="1655375"/>
            <a:ext cx="1789856" cy="1160980"/>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Incompetent judges and officials </a:t>
            </a:r>
          </a:p>
        </p:txBody>
      </p:sp>
    </p:spTree>
    <p:extLst>
      <p:ext uri="{BB962C8B-B14F-4D97-AF65-F5344CB8AC3E}">
        <p14:creationId xmlns:p14="http://schemas.microsoft.com/office/powerpoint/2010/main" val="107426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75D2B-5BD4-33F3-F93A-F1CFAEC05EA0}"/>
              </a:ext>
            </a:extLst>
          </p:cNvPr>
          <p:cNvSpPr>
            <a:spLocks noGrp="1"/>
          </p:cNvSpPr>
          <p:nvPr>
            <p:ph type="body" sz="quarter" idx="11"/>
          </p:nvPr>
        </p:nvSpPr>
        <p:spPr>
          <a:xfrm>
            <a:off x="378000" y="1212307"/>
            <a:ext cx="8387999" cy="3467954"/>
          </a:xfrm>
        </p:spPr>
        <p:txBody>
          <a:bodyPr/>
          <a:lstStyle/>
          <a:p>
            <a:endParaRPr lang="en-GB" b="1" dirty="0"/>
          </a:p>
        </p:txBody>
      </p:sp>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3. How much do you like Individual, Pas Dedeux, Squad and Nation team competition?</a:t>
            </a:r>
            <a:endParaRPr lang="en-GB" dirty="0"/>
          </a:p>
        </p:txBody>
      </p:sp>
      <p:pic>
        <p:nvPicPr>
          <p:cNvPr id="6" name="Picture 5" descr="Chart, bar chart&#10;&#10;Description automatically generated">
            <a:extLst>
              <a:ext uri="{FF2B5EF4-FFF2-40B4-BE49-F238E27FC236}">
                <a16:creationId xmlns:a16="http://schemas.microsoft.com/office/drawing/2014/main" id="{11A2F546-3709-4932-CA25-9F856C3DBBAF}"/>
              </a:ext>
            </a:extLst>
          </p:cNvPr>
          <p:cNvPicPr>
            <a:picLocks noChangeAspect="1"/>
          </p:cNvPicPr>
          <p:nvPr/>
        </p:nvPicPr>
        <p:blipFill>
          <a:blip r:embed="rId3"/>
          <a:stretch>
            <a:fillRect/>
          </a:stretch>
        </p:blipFill>
        <p:spPr>
          <a:xfrm>
            <a:off x="465825" y="1225541"/>
            <a:ext cx="7634377" cy="3303529"/>
          </a:xfrm>
          <a:prstGeom prst="rect">
            <a:avLst/>
          </a:prstGeom>
        </p:spPr>
      </p:pic>
      <p:sp>
        <p:nvSpPr>
          <p:cNvPr id="7" name="TextBox 6">
            <a:extLst>
              <a:ext uri="{FF2B5EF4-FFF2-40B4-BE49-F238E27FC236}">
                <a16:creationId xmlns:a16="http://schemas.microsoft.com/office/drawing/2014/main" id="{EEEE5867-B7CD-9E35-76EB-94D8322A0CC4}"/>
              </a:ext>
            </a:extLst>
          </p:cNvPr>
          <p:cNvSpPr txBox="1"/>
          <p:nvPr/>
        </p:nvSpPr>
        <p:spPr>
          <a:xfrm>
            <a:off x="1431985" y="4344404"/>
            <a:ext cx="1199072" cy="369332"/>
          </a:xfrm>
          <a:prstGeom prst="rect">
            <a:avLst/>
          </a:prstGeom>
          <a:noFill/>
        </p:spPr>
        <p:txBody>
          <a:bodyPr wrap="square" rtlCol="0">
            <a:spAutoFit/>
          </a:bodyPr>
          <a:lstStyle/>
          <a:p>
            <a:r>
              <a:rPr lang="en-GB" b="1" dirty="0">
                <a:solidFill>
                  <a:srgbClr val="FF0000"/>
                </a:solidFill>
              </a:rPr>
              <a:t>Score 8,54</a:t>
            </a:r>
          </a:p>
        </p:txBody>
      </p:sp>
      <p:sp>
        <p:nvSpPr>
          <p:cNvPr id="13" name="TextBox 12">
            <a:extLst>
              <a:ext uri="{FF2B5EF4-FFF2-40B4-BE49-F238E27FC236}">
                <a16:creationId xmlns:a16="http://schemas.microsoft.com/office/drawing/2014/main" id="{4140B2AD-BB9D-3288-998B-8F976A71E1BF}"/>
              </a:ext>
            </a:extLst>
          </p:cNvPr>
          <p:cNvSpPr txBox="1"/>
          <p:nvPr/>
        </p:nvSpPr>
        <p:spPr>
          <a:xfrm>
            <a:off x="3188899" y="4357638"/>
            <a:ext cx="1199072" cy="369332"/>
          </a:xfrm>
          <a:prstGeom prst="rect">
            <a:avLst/>
          </a:prstGeom>
          <a:noFill/>
        </p:spPr>
        <p:txBody>
          <a:bodyPr wrap="square" rtlCol="0">
            <a:spAutoFit/>
          </a:bodyPr>
          <a:lstStyle/>
          <a:p>
            <a:r>
              <a:rPr lang="en-GB" b="1" dirty="0">
                <a:solidFill>
                  <a:srgbClr val="FF0000"/>
                </a:solidFill>
              </a:rPr>
              <a:t>Score 7,95</a:t>
            </a:r>
          </a:p>
        </p:txBody>
      </p:sp>
      <p:sp>
        <p:nvSpPr>
          <p:cNvPr id="14" name="TextBox 13">
            <a:extLst>
              <a:ext uri="{FF2B5EF4-FFF2-40B4-BE49-F238E27FC236}">
                <a16:creationId xmlns:a16="http://schemas.microsoft.com/office/drawing/2014/main" id="{A4944508-5184-F8D5-1CC5-F5DF8A48AFAB}"/>
              </a:ext>
            </a:extLst>
          </p:cNvPr>
          <p:cNvSpPr txBox="1"/>
          <p:nvPr/>
        </p:nvSpPr>
        <p:spPr>
          <a:xfrm>
            <a:off x="5045014" y="4357638"/>
            <a:ext cx="1199072" cy="369332"/>
          </a:xfrm>
          <a:prstGeom prst="rect">
            <a:avLst/>
          </a:prstGeom>
          <a:noFill/>
        </p:spPr>
        <p:txBody>
          <a:bodyPr wrap="square" rtlCol="0">
            <a:spAutoFit/>
          </a:bodyPr>
          <a:lstStyle/>
          <a:p>
            <a:r>
              <a:rPr lang="en-GB" b="1" dirty="0">
                <a:solidFill>
                  <a:srgbClr val="FF0000"/>
                </a:solidFill>
              </a:rPr>
              <a:t>Score 7,99</a:t>
            </a:r>
          </a:p>
        </p:txBody>
      </p:sp>
      <p:sp>
        <p:nvSpPr>
          <p:cNvPr id="15" name="TextBox 14">
            <a:extLst>
              <a:ext uri="{FF2B5EF4-FFF2-40B4-BE49-F238E27FC236}">
                <a16:creationId xmlns:a16="http://schemas.microsoft.com/office/drawing/2014/main" id="{12CEF424-40E4-CCBC-1D9B-EF6B45E31C32}"/>
              </a:ext>
            </a:extLst>
          </p:cNvPr>
          <p:cNvSpPr txBox="1"/>
          <p:nvPr/>
        </p:nvSpPr>
        <p:spPr>
          <a:xfrm>
            <a:off x="6732916" y="4345122"/>
            <a:ext cx="1199072" cy="369332"/>
          </a:xfrm>
          <a:prstGeom prst="rect">
            <a:avLst/>
          </a:prstGeom>
          <a:noFill/>
        </p:spPr>
        <p:txBody>
          <a:bodyPr wrap="square" rtlCol="0">
            <a:spAutoFit/>
          </a:bodyPr>
          <a:lstStyle/>
          <a:p>
            <a:r>
              <a:rPr lang="en-GB" b="1" dirty="0">
                <a:solidFill>
                  <a:srgbClr val="FF0000"/>
                </a:solidFill>
              </a:rPr>
              <a:t>Score 7,47</a:t>
            </a:r>
          </a:p>
        </p:txBody>
      </p:sp>
    </p:spTree>
    <p:extLst>
      <p:ext uri="{BB962C8B-B14F-4D97-AF65-F5344CB8AC3E}">
        <p14:creationId xmlns:p14="http://schemas.microsoft.com/office/powerpoint/2010/main" val="1443321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3. How much do you like Individual, Pas Dedeux, Squad and Nation team competition?</a:t>
            </a:r>
            <a:endParaRPr lang="en-GB"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446400" y="1014046"/>
            <a:ext cx="8387999" cy="3467954"/>
          </a:xfrm>
        </p:spPr>
        <p:txBody>
          <a:bodyPr/>
          <a:lstStyle/>
          <a:p>
            <a:r>
              <a:rPr lang="en-GB" b="1" dirty="0"/>
              <a:t>And why?: </a:t>
            </a:r>
          </a:p>
          <a:p>
            <a:pPr lvl="1"/>
            <a:r>
              <a:rPr lang="en-GB" dirty="0"/>
              <a:t>144 responses</a:t>
            </a:r>
          </a:p>
          <a:p>
            <a:pPr lvl="2"/>
            <a:r>
              <a:rPr lang="en-GB" dirty="0"/>
              <a:t>Many open answers were in favour for all competitions</a:t>
            </a:r>
          </a:p>
          <a:p>
            <a:endParaRPr lang="en-GB" dirty="0"/>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277879" y="2162520"/>
            <a:ext cx="3288838" cy="124220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i="0" u="none" strike="noStrike" dirty="0">
                <a:solidFill>
                  <a:srgbClr val="000000"/>
                </a:solidFill>
                <a:effectLst/>
                <a:latin typeface="Arial" panose="020B0604020202020204" pitchFamily="34" charset="0"/>
              </a:rPr>
              <a:t>Love everything</a:t>
            </a:r>
            <a:r>
              <a:rPr lang="en-GB" sz="1600" b="0" i="0" u="none" strike="noStrike" dirty="0">
                <a:solidFill>
                  <a:srgbClr val="000000"/>
                </a:solidFill>
                <a:effectLst/>
                <a:latin typeface="Arial" panose="020B0604020202020204" pitchFamily="34" charset="0"/>
              </a:rPr>
              <a:t>, but if I had to pick just one it would be individual, competing against yourself. Team/squad are very important as well </a:t>
            </a:r>
            <a:endParaRPr lang="en-GB" sz="1600" dirty="0"/>
          </a:p>
        </p:txBody>
      </p:sp>
      <p:sp>
        <p:nvSpPr>
          <p:cNvPr id="8" name="Rounded Rectangular Callout 7">
            <a:extLst>
              <a:ext uri="{FF2B5EF4-FFF2-40B4-BE49-F238E27FC236}">
                <a16:creationId xmlns:a16="http://schemas.microsoft.com/office/drawing/2014/main" id="{74F7A564-2833-BB8A-0361-F0371087E726}"/>
              </a:ext>
            </a:extLst>
          </p:cNvPr>
          <p:cNvSpPr/>
          <p:nvPr/>
        </p:nvSpPr>
        <p:spPr>
          <a:xfrm>
            <a:off x="4391152" y="2420729"/>
            <a:ext cx="2372265" cy="5127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0" i="0" u="none" strike="noStrike" dirty="0">
                <a:solidFill>
                  <a:srgbClr val="000000"/>
                </a:solidFill>
                <a:effectLst/>
                <a:latin typeface="Arial" panose="020B0604020202020204" pitchFamily="34" charset="0"/>
              </a:rPr>
              <a:t>Each event has own moments. </a:t>
            </a:r>
            <a:endParaRPr lang="en-GB" sz="1600" dirty="0"/>
          </a:p>
        </p:txBody>
      </p:sp>
      <p:sp>
        <p:nvSpPr>
          <p:cNvPr id="9" name="Rounded Rectangular Callout 8">
            <a:extLst>
              <a:ext uri="{FF2B5EF4-FFF2-40B4-BE49-F238E27FC236}">
                <a16:creationId xmlns:a16="http://schemas.microsoft.com/office/drawing/2014/main" id="{B88BA87B-13F0-2BAB-ED9E-4A437504060D}"/>
              </a:ext>
            </a:extLst>
          </p:cNvPr>
          <p:cNvSpPr/>
          <p:nvPr/>
        </p:nvSpPr>
        <p:spPr>
          <a:xfrm>
            <a:off x="6550235" y="3084527"/>
            <a:ext cx="2380891" cy="126808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0" i="0" u="none" strike="noStrike" dirty="0">
                <a:solidFill>
                  <a:srgbClr val="000000"/>
                </a:solidFill>
                <a:effectLst/>
                <a:latin typeface="Arial" panose="020B0604020202020204" pitchFamily="34" charset="0"/>
              </a:rPr>
              <a:t>I enjoy all of the events in vaulting because they </a:t>
            </a:r>
            <a:r>
              <a:rPr lang="en-GB" sz="1600" b="1" i="0" u="none" strike="noStrike" dirty="0">
                <a:solidFill>
                  <a:srgbClr val="000000"/>
                </a:solidFill>
                <a:effectLst/>
                <a:latin typeface="Arial" panose="020B0604020202020204" pitchFamily="34" charset="0"/>
              </a:rPr>
              <a:t>each bring something unique to the arena. </a:t>
            </a:r>
            <a:endParaRPr lang="en-GB" sz="1600" b="1" dirty="0"/>
          </a:p>
        </p:txBody>
      </p:sp>
      <p:sp>
        <p:nvSpPr>
          <p:cNvPr id="10" name="Rounded Rectangular Callout 9">
            <a:extLst>
              <a:ext uri="{FF2B5EF4-FFF2-40B4-BE49-F238E27FC236}">
                <a16:creationId xmlns:a16="http://schemas.microsoft.com/office/drawing/2014/main" id="{6035AC06-D5A9-B4C7-02DE-103116512443}"/>
              </a:ext>
            </a:extLst>
          </p:cNvPr>
          <p:cNvSpPr/>
          <p:nvPr/>
        </p:nvSpPr>
        <p:spPr>
          <a:xfrm>
            <a:off x="3398196" y="3404724"/>
            <a:ext cx="2850114" cy="1181739"/>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0" i="0" u="none" strike="noStrike" dirty="0">
                <a:solidFill>
                  <a:srgbClr val="000000"/>
                </a:solidFill>
                <a:effectLst/>
                <a:latin typeface="Arial" panose="020B0604020202020204" pitchFamily="34" charset="0"/>
              </a:rPr>
              <a:t>Individual is the top, PDD is connection, Squad is teamwork, Nation team is must have, but meaningless</a:t>
            </a:r>
            <a:endParaRPr lang="en-GB" sz="1600" dirty="0"/>
          </a:p>
        </p:txBody>
      </p:sp>
      <p:sp>
        <p:nvSpPr>
          <p:cNvPr id="12" name="Rounded Rectangular Callout 11">
            <a:extLst>
              <a:ext uri="{FF2B5EF4-FFF2-40B4-BE49-F238E27FC236}">
                <a16:creationId xmlns:a16="http://schemas.microsoft.com/office/drawing/2014/main" id="{74D58311-9A52-07DA-D0BF-9E444CF16B40}"/>
              </a:ext>
            </a:extLst>
          </p:cNvPr>
          <p:cNvSpPr/>
          <p:nvPr/>
        </p:nvSpPr>
        <p:spPr>
          <a:xfrm>
            <a:off x="446400" y="3706796"/>
            <a:ext cx="2649871" cy="77520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All of them are amazing events and the </a:t>
            </a:r>
            <a:r>
              <a:rPr lang="en-GB" sz="1600" dirty="0" err="1">
                <a:solidFill>
                  <a:schemeClr val="tx1"/>
                </a:solidFill>
                <a:latin typeface="Arial" panose="020B0604020202020204" pitchFamily="34" charset="0"/>
                <a:cs typeface="Arial" panose="020B0604020202020204" pitchFamily="34" charset="0"/>
              </a:rPr>
              <a:t>vaulters</a:t>
            </a:r>
            <a:r>
              <a:rPr lang="en-GB" sz="1600" dirty="0">
                <a:solidFill>
                  <a:schemeClr val="tx1"/>
                </a:solidFill>
                <a:latin typeface="Arial" panose="020B0604020202020204" pitchFamily="34" charset="0"/>
                <a:cs typeface="Arial" panose="020B0604020202020204" pitchFamily="34" charset="0"/>
              </a:rPr>
              <a:t> work extremely hard.</a:t>
            </a:r>
          </a:p>
        </p:txBody>
      </p:sp>
    </p:spTree>
    <p:extLst>
      <p:ext uri="{BB962C8B-B14F-4D97-AF65-F5344CB8AC3E}">
        <p14:creationId xmlns:p14="http://schemas.microsoft.com/office/powerpoint/2010/main" val="288923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3. How much do you like Individual, Pas Dedeux, Squad and Nation team competition?</a:t>
            </a:r>
            <a:endParaRPr lang="en-GB"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446400" y="1014046"/>
            <a:ext cx="8387999" cy="3467954"/>
          </a:xfrm>
        </p:spPr>
        <p:txBody>
          <a:bodyPr/>
          <a:lstStyle/>
          <a:p>
            <a:r>
              <a:rPr lang="en-GB" b="1" dirty="0"/>
              <a:t>And why?: </a:t>
            </a:r>
          </a:p>
          <a:p>
            <a:pPr lvl="2"/>
            <a:r>
              <a:rPr lang="en-GB" b="1" dirty="0"/>
              <a:t>Squads – PROs/CONs</a:t>
            </a:r>
          </a:p>
          <a:p>
            <a:endParaRPr lang="en-GB" dirty="0"/>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414402" y="2104513"/>
            <a:ext cx="3084572" cy="119799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0" i="0" u="none" strike="noStrike" dirty="0">
                <a:solidFill>
                  <a:srgbClr val="000000"/>
                </a:solidFill>
                <a:effectLst/>
                <a:latin typeface="Arial" panose="020B0604020202020204" pitchFamily="34" charset="0"/>
              </a:rPr>
              <a:t>If the squad is controlled and well performed, I enjoy it very much. </a:t>
            </a:r>
            <a:r>
              <a:rPr lang="en-GB" sz="1400" b="1" i="0" u="none" strike="noStrike" dirty="0">
                <a:solidFill>
                  <a:srgbClr val="000000"/>
                </a:solidFill>
                <a:effectLst/>
                <a:latin typeface="Arial" panose="020B0604020202020204" pitchFamily="34" charset="0"/>
              </a:rPr>
              <a:t>However, it is often hard on the horse and sometimes even scary to watch. </a:t>
            </a:r>
            <a:endParaRPr lang="en-GB" sz="1400" b="1" dirty="0"/>
          </a:p>
        </p:txBody>
      </p:sp>
      <p:sp>
        <p:nvSpPr>
          <p:cNvPr id="9" name="Rounded Rectangular Callout 8">
            <a:extLst>
              <a:ext uri="{FF2B5EF4-FFF2-40B4-BE49-F238E27FC236}">
                <a16:creationId xmlns:a16="http://schemas.microsoft.com/office/drawing/2014/main" id="{B88BA87B-13F0-2BAB-ED9E-4A437504060D}"/>
              </a:ext>
            </a:extLst>
          </p:cNvPr>
          <p:cNvSpPr/>
          <p:nvPr/>
        </p:nvSpPr>
        <p:spPr>
          <a:xfrm>
            <a:off x="3701014" y="1044504"/>
            <a:ext cx="2616844" cy="249361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0" i="0" u="none" strike="noStrike" dirty="0">
                <a:solidFill>
                  <a:srgbClr val="000000"/>
                </a:solidFill>
                <a:effectLst/>
                <a:latin typeface="Arial" panose="020B0604020202020204" pitchFamily="34" charset="0"/>
              </a:rPr>
              <a:t>The squad division does not seem </a:t>
            </a:r>
            <a:r>
              <a:rPr lang="en-GB" sz="1400" b="1" i="0" u="none" strike="noStrike" dirty="0">
                <a:solidFill>
                  <a:srgbClr val="000000"/>
                </a:solidFill>
                <a:effectLst/>
                <a:latin typeface="Arial" panose="020B0604020202020204" pitchFamily="34" charset="0"/>
              </a:rPr>
              <a:t>to have the same </a:t>
            </a:r>
            <a:r>
              <a:rPr lang="en-GB" sz="1400" b="1" i="0" u="none" strike="noStrike" dirty="0" err="1">
                <a:solidFill>
                  <a:srgbClr val="000000"/>
                </a:solidFill>
                <a:effectLst/>
                <a:latin typeface="Arial" panose="020B0604020202020204" pitchFamily="34" charset="0"/>
              </a:rPr>
              <a:t>caliber</a:t>
            </a:r>
            <a:r>
              <a:rPr lang="en-GB" sz="1400" b="1" i="0" u="none" strike="noStrike" dirty="0">
                <a:solidFill>
                  <a:srgbClr val="000000"/>
                </a:solidFill>
                <a:effectLst/>
                <a:latin typeface="Arial" panose="020B0604020202020204" pitchFamily="34" charset="0"/>
              </a:rPr>
              <a:t> of professionalism as the other divisions</a:t>
            </a:r>
            <a:r>
              <a:rPr lang="en-GB" sz="1400" b="0" i="0" u="none" strike="noStrike" dirty="0">
                <a:solidFill>
                  <a:srgbClr val="000000"/>
                </a:solidFill>
                <a:effectLst/>
                <a:latin typeface="Arial" panose="020B0604020202020204" pitchFamily="34" charset="0"/>
              </a:rPr>
              <a:t>, and there seems to be a common issue with welfare for the horse. Individual and Pas de Deux do not seem to carry this same issue generally. </a:t>
            </a:r>
            <a:endParaRPr lang="en-GB" sz="1400" dirty="0"/>
          </a:p>
        </p:txBody>
      </p:sp>
      <p:sp>
        <p:nvSpPr>
          <p:cNvPr id="2" name="Rounded Rectangular Callout 1">
            <a:extLst>
              <a:ext uri="{FF2B5EF4-FFF2-40B4-BE49-F238E27FC236}">
                <a16:creationId xmlns:a16="http://schemas.microsoft.com/office/drawing/2014/main" id="{95DD6A6E-2F61-EB36-B6C9-D3E16254868D}"/>
              </a:ext>
            </a:extLst>
          </p:cNvPr>
          <p:cNvSpPr/>
          <p:nvPr/>
        </p:nvSpPr>
        <p:spPr>
          <a:xfrm>
            <a:off x="4869525" y="3649922"/>
            <a:ext cx="2105698" cy="134429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00" b="1" i="0" u="none" strike="noStrike" dirty="0">
                <a:solidFill>
                  <a:srgbClr val="000000"/>
                </a:solidFill>
                <a:effectLst/>
                <a:latin typeface="Arial" panose="020B0604020202020204" pitchFamily="34" charset="0"/>
              </a:rPr>
              <a:t>Team competition is great because it combines multiple events, </a:t>
            </a:r>
            <a:r>
              <a:rPr lang="en-GB" sz="1300" i="0" u="none" strike="noStrike" dirty="0">
                <a:solidFill>
                  <a:srgbClr val="000000"/>
                </a:solidFill>
                <a:effectLst/>
                <a:latin typeface="Arial" panose="020B0604020202020204" pitchFamily="34" charset="0"/>
              </a:rPr>
              <a:t>super fun to watch and great way to promote the sport I think. </a:t>
            </a:r>
          </a:p>
        </p:txBody>
      </p:sp>
      <p:sp>
        <p:nvSpPr>
          <p:cNvPr id="6" name="Rounded Rectangular Callout 5">
            <a:extLst>
              <a:ext uri="{FF2B5EF4-FFF2-40B4-BE49-F238E27FC236}">
                <a16:creationId xmlns:a16="http://schemas.microsoft.com/office/drawing/2014/main" id="{AF3E2C00-F507-3BA5-7B66-E168C0D9FF24}"/>
              </a:ext>
            </a:extLst>
          </p:cNvPr>
          <p:cNvSpPr/>
          <p:nvPr/>
        </p:nvSpPr>
        <p:spPr>
          <a:xfrm>
            <a:off x="771074" y="3814723"/>
            <a:ext cx="2454431" cy="62946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Squad is the most exciting to compete in and watch </a:t>
            </a:r>
          </a:p>
        </p:txBody>
      </p:sp>
      <p:sp>
        <p:nvSpPr>
          <p:cNvPr id="7" name="Rounded Rectangular Callout 6">
            <a:extLst>
              <a:ext uri="{FF2B5EF4-FFF2-40B4-BE49-F238E27FC236}">
                <a16:creationId xmlns:a16="http://schemas.microsoft.com/office/drawing/2014/main" id="{8EB79BF2-C5E0-7EEF-C346-2350F87B18CD}"/>
              </a:ext>
            </a:extLst>
          </p:cNvPr>
          <p:cNvSpPr/>
          <p:nvPr/>
        </p:nvSpPr>
        <p:spPr>
          <a:xfrm>
            <a:off x="6519898" y="1085177"/>
            <a:ext cx="2553274" cy="249361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00000"/>
                </a:solidFill>
                <a:latin typeface="Arial" panose="020B0604020202020204" pitchFamily="34" charset="0"/>
              </a:rPr>
              <a:t>Squad is great because in many ways it is the pinnacle of vaulting (perfect cooperation between the </a:t>
            </a:r>
            <a:r>
              <a:rPr lang="en-GB" sz="1400" dirty="0" err="1">
                <a:solidFill>
                  <a:srgbClr val="000000"/>
                </a:solidFill>
                <a:latin typeface="Arial" panose="020B0604020202020204" pitchFamily="34" charset="0"/>
              </a:rPr>
              <a:t>vaulters</a:t>
            </a:r>
            <a:r>
              <a:rPr lang="en-GB" sz="1400" dirty="0">
                <a:solidFill>
                  <a:srgbClr val="000000"/>
                </a:solidFill>
                <a:latin typeface="Arial" panose="020B0604020202020204" pitchFamily="34" charset="0"/>
              </a:rPr>
              <a:t> and the horse), but </a:t>
            </a:r>
            <a:r>
              <a:rPr lang="en-GB" sz="1400" b="1" dirty="0">
                <a:solidFill>
                  <a:srgbClr val="000000"/>
                </a:solidFill>
                <a:latin typeface="Arial" panose="020B0604020202020204" pitchFamily="34" charset="0"/>
              </a:rPr>
              <a:t>too many teams focus so much on building tall lifts and doing acrobatics even when it is not best for the horse.</a:t>
            </a:r>
            <a:r>
              <a:rPr lang="en-GB" sz="1400" dirty="0">
                <a:solidFill>
                  <a:srgbClr val="000000"/>
                </a:solidFill>
                <a:latin typeface="Arial" panose="020B0604020202020204" pitchFamily="34" charset="0"/>
              </a:rPr>
              <a:t> </a:t>
            </a:r>
            <a:endParaRPr lang="en-GB" sz="1400" dirty="0"/>
          </a:p>
        </p:txBody>
      </p:sp>
    </p:spTree>
    <p:extLst>
      <p:ext uri="{BB962C8B-B14F-4D97-AF65-F5344CB8AC3E}">
        <p14:creationId xmlns:p14="http://schemas.microsoft.com/office/powerpoint/2010/main" val="10416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75D2B-5BD4-33F3-F93A-F1CFAEC05EA0}"/>
              </a:ext>
            </a:extLst>
          </p:cNvPr>
          <p:cNvSpPr>
            <a:spLocks noGrp="1"/>
          </p:cNvSpPr>
          <p:nvPr>
            <p:ph type="body" sz="quarter" idx="11"/>
          </p:nvPr>
        </p:nvSpPr>
        <p:spPr>
          <a:xfrm>
            <a:off x="378000" y="1245782"/>
            <a:ext cx="8387999" cy="3467954"/>
          </a:xfrm>
        </p:spPr>
        <p:txBody>
          <a:bodyPr/>
          <a:lstStyle/>
          <a:p>
            <a:endParaRPr lang="en-GB" b="1" dirty="0"/>
          </a:p>
        </p:txBody>
      </p:sp>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4. How much do you like compulsory, free test, technical test?</a:t>
            </a:r>
            <a:endParaRPr lang="en-GB" dirty="0"/>
          </a:p>
        </p:txBody>
      </p:sp>
      <p:sp>
        <p:nvSpPr>
          <p:cNvPr id="7" name="TextBox 6">
            <a:extLst>
              <a:ext uri="{FF2B5EF4-FFF2-40B4-BE49-F238E27FC236}">
                <a16:creationId xmlns:a16="http://schemas.microsoft.com/office/drawing/2014/main" id="{EEEE5867-B7CD-9E35-76EB-94D8322A0CC4}"/>
              </a:ext>
            </a:extLst>
          </p:cNvPr>
          <p:cNvSpPr txBox="1"/>
          <p:nvPr/>
        </p:nvSpPr>
        <p:spPr>
          <a:xfrm>
            <a:off x="1744631" y="4344404"/>
            <a:ext cx="1199072" cy="369332"/>
          </a:xfrm>
          <a:prstGeom prst="rect">
            <a:avLst/>
          </a:prstGeom>
          <a:noFill/>
        </p:spPr>
        <p:txBody>
          <a:bodyPr wrap="square" rtlCol="0">
            <a:spAutoFit/>
          </a:bodyPr>
          <a:lstStyle/>
          <a:p>
            <a:r>
              <a:rPr lang="en-GB" b="1" dirty="0">
                <a:solidFill>
                  <a:srgbClr val="FF0000"/>
                </a:solidFill>
              </a:rPr>
              <a:t>Score 7,25</a:t>
            </a:r>
          </a:p>
        </p:txBody>
      </p:sp>
      <p:sp>
        <p:nvSpPr>
          <p:cNvPr id="13" name="TextBox 12">
            <a:extLst>
              <a:ext uri="{FF2B5EF4-FFF2-40B4-BE49-F238E27FC236}">
                <a16:creationId xmlns:a16="http://schemas.microsoft.com/office/drawing/2014/main" id="{4140B2AD-BB9D-3288-998B-8F976A71E1BF}"/>
              </a:ext>
            </a:extLst>
          </p:cNvPr>
          <p:cNvSpPr txBox="1"/>
          <p:nvPr/>
        </p:nvSpPr>
        <p:spPr>
          <a:xfrm>
            <a:off x="4310333" y="4332468"/>
            <a:ext cx="1199072" cy="369332"/>
          </a:xfrm>
          <a:prstGeom prst="rect">
            <a:avLst/>
          </a:prstGeom>
          <a:noFill/>
        </p:spPr>
        <p:txBody>
          <a:bodyPr wrap="square" rtlCol="0">
            <a:spAutoFit/>
          </a:bodyPr>
          <a:lstStyle/>
          <a:p>
            <a:r>
              <a:rPr lang="en-GB" b="1" dirty="0">
                <a:solidFill>
                  <a:srgbClr val="FF0000"/>
                </a:solidFill>
              </a:rPr>
              <a:t>Score 9,00</a:t>
            </a:r>
          </a:p>
        </p:txBody>
      </p:sp>
      <p:sp>
        <p:nvSpPr>
          <p:cNvPr id="14" name="TextBox 13">
            <a:extLst>
              <a:ext uri="{FF2B5EF4-FFF2-40B4-BE49-F238E27FC236}">
                <a16:creationId xmlns:a16="http://schemas.microsoft.com/office/drawing/2014/main" id="{A4944508-5184-F8D5-1CC5-F5DF8A48AFAB}"/>
              </a:ext>
            </a:extLst>
          </p:cNvPr>
          <p:cNvSpPr txBox="1"/>
          <p:nvPr/>
        </p:nvSpPr>
        <p:spPr>
          <a:xfrm>
            <a:off x="6876035" y="4332468"/>
            <a:ext cx="1199072" cy="369332"/>
          </a:xfrm>
          <a:prstGeom prst="rect">
            <a:avLst/>
          </a:prstGeom>
          <a:noFill/>
        </p:spPr>
        <p:txBody>
          <a:bodyPr wrap="square" rtlCol="0">
            <a:spAutoFit/>
          </a:bodyPr>
          <a:lstStyle/>
          <a:p>
            <a:r>
              <a:rPr lang="en-GB" b="1" dirty="0">
                <a:solidFill>
                  <a:srgbClr val="FF0000"/>
                </a:solidFill>
              </a:rPr>
              <a:t>Score 7,32</a:t>
            </a:r>
          </a:p>
        </p:txBody>
      </p:sp>
      <p:pic>
        <p:nvPicPr>
          <p:cNvPr id="5" name="Picture 4" descr="Chart, waterfall chart&#10;&#10;Description automatically generated">
            <a:extLst>
              <a:ext uri="{FF2B5EF4-FFF2-40B4-BE49-F238E27FC236}">
                <a16:creationId xmlns:a16="http://schemas.microsoft.com/office/drawing/2014/main" id="{A1910086-46E1-8F9E-8D4A-80CBB6650FDC}"/>
              </a:ext>
            </a:extLst>
          </p:cNvPr>
          <p:cNvPicPr>
            <a:picLocks noChangeAspect="1"/>
          </p:cNvPicPr>
          <p:nvPr/>
        </p:nvPicPr>
        <p:blipFill rotWithShape="1">
          <a:blip r:embed="rId3"/>
          <a:srcRect t="16699" b="13942"/>
          <a:stretch/>
        </p:blipFill>
        <p:spPr>
          <a:xfrm>
            <a:off x="248603" y="1328468"/>
            <a:ext cx="8498168" cy="2862480"/>
          </a:xfrm>
          <a:prstGeom prst="rect">
            <a:avLst/>
          </a:prstGeom>
        </p:spPr>
      </p:pic>
    </p:spTree>
    <p:extLst>
      <p:ext uri="{BB962C8B-B14F-4D97-AF65-F5344CB8AC3E}">
        <p14:creationId xmlns:p14="http://schemas.microsoft.com/office/powerpoint/2010/main" val="100951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4. How much do you like Individual, Pas Dedeux, Squad and Nation team competition?</a:t>
            </a:r>
            <a:endParaRPr lang="en-GB"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446400" y="1014046"/>
            <a:ext cx="8387999" cy="3467954"/>
          </a:xfrm>
        </p:spPr>
        <p:txBody>
          <a:bodyPr/>
          <a:lstStyle/>
          <a:p>
            <a:r>
              <a:rPr lang="en-GB" b="1" dirty="0"/>
              <a:t>And why?: </a:t>
            </a:r>
          </a:p>
          <a:p>
            <a:pPr lvl="1"/>
            <a:r>
              <a:rPr lang="en-GB" dirty="0"/>
              <a:t>134 responses</a:t>
            </a:r>
          </a:p>
          <a:p>
            <a:pPr lvl="2"/>
            <a:r>
              <a:rPr lang="en-GB" dirty="0"/>
              <a:t>Compulsory </a:t>
            </a:r>
            <a:r>
              <a:rPr lang="en-GB" dirty="0">
                <a:sym typeface="Wingdings" pitchFamily="2" charset="2"/>
              </a:rPr>
              <a:t>– test mentioned the most</a:t>
            </a:r>
            <a:endParaRPr lang="en-GB" dirty="0"/>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277879" y="2162520"/>
            <a:ext cx="3288838" cy="124220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Compulsory test is very interesting because of its technical components</a:t>
            </a:r>
            <a:r>
              <a:rPr lang="en-GB" sz="1400" dirty="0">
                <a:solidFill>
                  <a:schemeClr val="tx1"/>
                </a:solidFill>
                <a:latin typeface="Arial" panose="020B0604020202020204" pitchFamily="34" charset="0"/>
                <a:cs typeface="Arial" panose="020B0604020202020204" pitchFamily="34" charset="0"/>
              </a:rPr>
              <a:t>, but its all so a little boring, even more for the people who doesn’t understand well the sport</a:t>
            </a:r>
          </a:p>
        </p:txBody>
      </p:sp>
      <p:sp>
        <p:nvSpPr>
          <p:cNvPr id="8" name="Rounded Rectangular Callout 7">
            <a:extLst>
              <a:ext uri="{FF2B5EF4-FFF2-40B4-BE49-F238E27FC236}">
                <a16:creationId xmlns:a16="http://schemas.microsoft.com/office/drawing/2014/main" id="{74F7A564-2833-BB8A-0361-F0371087E726}"/>
              </a:ext>
            </a:extLst>
          </p:cNvPr>
          <p:cNvSpPr/>
          <p:nvPr/>
        </p:nvSpPr>
        <p:spPr>
          <a:xfrm>
            <a:off x="5636528" y="1078039"/>
            <a:ext cx="3288839" cy="172156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Although compulsory can be boring, I think it is EXTREMALY important for the </a:t>
            </a:r>
            <a:r>
              <a:rPr lang="en-GB" sz="1400" b="1" dirty="0" err="1">
                <a:solidFill>
                  <a:schemeClr val="tx1"/>
                </a:solidFill>
                <a:latin typeface="Arial" panose="020B0604020202020204" pitchFamily="34" charset="0"/>
                <a:cs typeface="Arial" panose="020B0604020202020204" pitchFamily="34" charset="0"/>
              </a:rPr>
              <a:t>vaulters</a:t>
            </a:r>
            <a:r>
              <a:rPr lang="en-GB" sz="1400" b="1" dirty="0">
                <a:solidFill>
                  <a:schemeClr val="tx1"/>
                </a:solidFill>
                <a:latin typeface="Arial" panose="020B0604020202020204" pitchFamily="34" charset="0"/>
                <a:cs typeface="Arial" panose="020B0604020202020204" pitchFamily="34" charset="0"/>
              </a:rPr>
              <a:t> to develop</a:t>
            </a:r>
            <a:r>
              <a:rPr lang="en-GB" sz="1400" dirty="0">
                <a:solidFill>
                  <a:schemeClr val="tx1"/>
                </a:solidFill>
                <a:latin typeface="Arial" panose="020B0604020202020204" pitchFamily="34" charset="0"/>
                <a:cs typeface="Arial" panose="020B0604020202020204" pitchFamily="34" charset="0"/>
              </a:rPr>
              <a:t> and it is the best thing to level the individuals (you can only move up a category if you are able to perform in both compulsory and freestyle). </a:t>
            </a:r>
          </a:p>
        </p:txBody>
      </p:sp>
      <p:sp>
        <p:nvSpPr>
          <p:cNvPr id="9" name="Rounded Rectangular Callout 8">
            <a:extLst>
              <a:ext uri="{FF2B5EF4-FFF2-40B4-BE49-F238E27FC236}">
                <a16:creationId xmlns:a16="http://schemas.microsoft.com/office/drawing/2014/main" id="{B88BA87B-13F0-2BAB-ED9E-4A437504060D}"/>
              </a:ext>
            </a:extLst>
          </p:cNvPr>
          <p:cNvSpPr/>
          <p:nvPr/>
        </p:nvSpPr>
        <p:spPr>
          <a:xfrm>
            <a:off x="7289794" y="2863592"/>
            <a:ext cx="1753949" cy="64581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Compulsory boring for visitors.</a:t>
            </a:r>
          </a:p>
        </p:txBody>
      </p:sp>
      <p:sp>
        <p:nvSpPr>
          <p:cNvPr id="10" name="Rounded Rectangular Callout 9">
            <a:extLst>
              <a:ext uri="{FF2B5EF4-FFF2-40B4-BE49-F238E27FC236}">
                <a16:creationId xmlns:a16="http://schemas.microsoft.com/office/drawing/2014/main" id="{6035AC06-D5A9-B4C7-02DE-103116512443}"/>
              </a:ext>
            </a:extLst>
          </p:cNvPr>
          <p:cNvSpPr/>
          <p:nvPr/>
        </p:nvSpPr>
        <p:spPr>
          <a:xfrm>
            <a:off x="5516898" y="3590816"/>
            <a:ext cx="2649871" cy="1077276"/>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I prefer the technical aspects of compulsory test</a:t>
            </a:r>
            <a:r>
              <a:rPr lang="en-GB" sz="1400" dirty="0">
                <a:solidFill>
                  <a:schemeClr val="tx1"/>
                </a:solidFill>
                <a:latin typeface="Arial" panose="020B0604020202020204" pitchFamily="34" charset="0"/>
                <a:cs typeface="Arial" panose="020B0604020202020204" pitchFamily="34" charset="0"/>
              </a:rPr>
              <a:t>. These tests require more harmony with the horse than freestyle.</a:t>
            </a:r>
          </a:p>
        </p:txBody>
      </p:sp>
      <p:sp>
        <p:nvSpPr>
          <p:cNvPr id="12" name="Rounded Rectangular Callout 11">
            <a:extLst>
              <a:ext uri="{FF2B5EF4-FFF2-40B4-BE49-F238E27FC236}">
                <a16:creationId xmlns:a16="http://schemas.microsoft.com/office/drawing/2014/main" id="{74D58311-9A52-07DA-D0BF-9E444CF16B40}"/>
              </a:ext>
            </a:extLst>
          </p:cNvPr>
          <p:cNvSpPr/>
          <p:nvPr/>
        </p:nvSpPr>
        <p:spPr>
          <a:xfrm>
            <a:off x="277879" y="3727631"/>
            <a:ext cx="2762626" cy="86753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Compulsories are the yoga of the sport. </a:t>
            </a:r>
            <a:r>
              <a:rPr lang="en-GB" sz="1400" dirty="0">
                <a:solidFill>
                  <a:schemeClr val="tx1"/>
                </a:solidFill>
                <a:latin typeface="Arial" panose="020B0604020202020204" pitchFamily="34" charset="0"/>
                <a:cs typeface="Arial" panose="020B0604020202020204" pitchFamily="34" charset="0"/>
              </a:rPr>
              <a:t>Free test is where the magic happens. The tech test is the acceptance of risk. </a:t>
            </a:r>
          </a:p>
        </p:txBody>
      </p:sp>
      <p:sp>
        <p:nvSpPr>
          <p:cNvPr id="2" name="Rounded Rectangular Callout 1">
            <a:extLst>
              <a:ext uri="{FF2B5EF4-FFF2-40B4-BE49-F238E27FC236}">
                <a16:creationId xmlns:a16="http://schemas.microsoft.com/office/drawing/2014/main" id="{E8EB55A7-C343-7D54-96F8-F553BA771C5D}"/>
              </a:ext>
            </a:extLst>
          </p:cNvPr>
          <p:cNvSpPr/>
          <p:nvPr/>
        </p:nvSpPr>
        <p:spPr>
          <a:xfrm>
            <a:off x="3652719" y="2320698"/>
            <a:ext cx="1924566" cy="87085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Compulsory test is boring, I would only keep technical and free tests.</a:t>
            </a:r>
          </a:p>
        </p:txBody>
      </p:sp>
      <p:sp>
        <p:nvSpPr>
          <p:cNvPr id="6" name="Rounded Rectangular Callout 5">
            <a:extLst>
              <a:ext uri="{FF2B5EF4-FFF2-40B4-BE49-F238E27FC236}">
                <a16:creationId xmlns:a16="http://schemas.microsoft.com/office/drawing/2014/main" id="{828463C5-09A6-3A30-4651-418B2981B262}"/>
              </a:ext>
            </a:extLst>
          </p:cNvPr>
          <p:cNvSpPr/>
          <p:nvPr/>
        </p:nvSpPr>
        <p:spPr>
          <a:xfrm>
            <a:off x="3272292" y="3493624"/>
            <a:ext cx="2127246" cy="1077276"/>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The compulsory is good up to a certain level, </a:t>
            </a:r>
            <a:r>
              <a:rPr lang="en-GB" sz="1400" dirty="0">
                <a:solidFill>
                  <a:schemeClr val="tx1"/>
                </a:solidFill>
                <a:latin typeface="Arial" panose="020B0604020202020204" pitchFamily="34" charset="0"/>
                <a:cs typeface="Arial" panose="020B0604020202020204" pitchFamily="34" charset="0"/>
              </a:rPr>
              <a:t>then we need to just have tech tests and free tests. </a:t>
            </a:r>
          </a:p>
        </p:txBody>
      </p:sp>
    </p:spTree>
    <p:extLst>
      <p:ext uri="{BB962C8B-B14F-4D97-AF65-F5344CB8AC3E}">
        <p14:creationId xmlns:p14="http://schemas.microsoft.com/office/powerpoint/2010/main" val="419880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2"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939AE-7DAE-4649-B171-5291605B5D7C}"/>
              </a:ext>
            </a:extLst>
          </p:cNvPr>
          <p:cNvSpPr>
            <a:spLocks noGrp="1"/>
          </p:cNvSpPr>
          <p:nvPr>
            <p:ph type="body" sz="quarter" idx="11"/>
          </p:nvPr>
        </p:nvSpPr>
        <p:spPr>
          <a:xfrm>
            <a:off x="153070" y="1060789"/>
            <a:ext cx="8837859" cy="3275237"/>
          </a:xfrm>
        </p:spPr>
        <p:txBody>
          <a:bodyPr/>
          <a:lstStyle/>
          <a:p>
            <a:pPr marL="285750" indent="-285750">
              <a:lnSpc>
                <a:spcPct val="150000"/>
              </a:lnSpc>
            </a:pPr>
            <a:r>
              <a:rPr lang="en-SK" sz="2000" b="1" dirty="0"/>
              <a:t>	</a:t>
            </a:r>
            <a:r>
              <a:rPr lang="en-SK" sz="2000" dirty="0"/>
              <a:t>Purpose of the session</a:t>
            </a:r>
          </a:p>
          <a:p>
            <a:pPr marL="285750" indent="-285750">
              <a:lnSpc>
                <a:spcPct val="150000"/>
              </a:lnSpc>
            </a:pPr>
            <a:r>
              <a:rPr lang="en-SK" sz="2000" dirty="0"/>
              <a:t>	FEI wants your opinion – survey numbers</a:t>
            </a:r>
          </a:p>
          <a:p>
            <a:pPr marL="285750" indent="-285750">
              <a:lnSpc>
                <a:spcPct val="150000"/>
              </a:lnSpc>
            </a:pPr>
            <a:r>
              <a:rPr lang="en-SK" sz="2000" dirty="0"/>
              <a:t>  </a:t>
            </a:r>
            <a:r>
              <a:rPr lang="en-SK" sz="2000" dirty="0" smtClean="0"/>
              <a:t>Outcome </a:t>
            </a:r>
            <a:r>
              <a:rPr lang="en-SK" sz="2000" dirty="0"/>
              <a:t>of the surveys</a:t>
            </a:r>
          </a:p>
          <a:p>
            <a:pPr marL="285750" indent="-285750">
              <a:lnSpc>
                <a:spcPct val="150000"/>
              </a:lnSpc>
            </a:pPr>
            <a:r>
              <a:rPr lang="en-SK" sz="2000" dirty="0"/>
              <a:t> </a:t>
            </a:r>
            <a:r>
              <a:rPr lang="en-SK" sz="2000" dirty="0" smtClean="0"/>
              <a:t> Discussion</a:t>
            </a:r>
            <a:endParaRPr lang="en-SK" sz="1600" dirty="0"/>
          </a:p>
          <a:p>
            <a:pPr marL="3200400" lvl="7" indent="0">
              <a:buNone/>
            </a:pPr>
            <a:endParaRPr lang="en-SK" sz="1600" dirty="0"/>
          </a:p>
        </p:txBody>
      </p:sp>
      <p:sp>
        <p:nvSpPr>
          <p:cNvPr id="3" name="Title 2">
            <a:extLst>
              <a:ext uri="{FF2B5EF4-FFF2-40B4-BE49-F238E27FC236}">
                <a16:creationId xmlns:a16="http://schemas.microsoft.com/office/drawing/2014/main" id="{8F3EAC12-A954-9D4A-B490-6BCB44917D0D}"/>
              </a:ext>
            </a:extLst>
          </p:cNvPr>
          <p:cNvSpPr>
            <a:spLocks noGrp="1"/>
          </p:cNvSpPr>
          <p:nvPr>
            <p:ph type="title"/>
          </p:nvPr>
        </p:nvSpPr>
        <p:spPr/>
        <p:txBody>
          <a:bodyPr/>
          <a:lstStyle/>
          <a:p>
            <a:r>
              <a:rPr lang="en-SK" dirty="0"/>
              <a:t>AGENDA</a:t>
            </a:r>
          </a:p>
        </p:txBody>
      </p:sp>
    </p:spTree>
    <p:extLst>
      <p:ext uri="{BB962C8B-B14F-4D97-AF65-F5344CB8AC3E}">
        <p14:creationId xmlns:p14="http://schemas.microsoft.com/office/powerpoint/2010/main" val="896245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75D2B-5BD4-33F3-F93A-F1CFAEC05EA0}"/>
              </a:ext>
            </a:extLst>
          </p:cNvPr>
          <p:cNvSpPr>
            <a:spLocks noGrp="1"/>
          </p:cNvSpPr>
          <p:nvPr>
            <p:ph type="body" sz="quarter" idx="11"/>
          </p:nvPr>
        </p:nvSpPr>
        <p:spPr>
          <a:xfrm>
            <a:off x="378000" y="837773"/>
            <a:ext cx="8387999" cy="3467954"/>
          </a:xfrm>
        </p:spPr>
        <p:txBody>
          <a:bodyPr/>
          <a:lstStyle/>
          <a:p>
            <a:pPr lvl="1"/>
            <a:r>
              <a:rPr lang="en-GB" dirty="0"/>
              <a:t>156 responses</a:t>
            </a:r>
          </a:p>
        </p:txBody>
      </p:sp>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5. What main problems do you face in vaulting?</a:t>
            </a:r>
            <a:endParaRPr lang="en-GB" dirty="0"/>
          </a:p>
        </p:txBody>
      </p:sp>
      <p:pic>
        <p:nvPicPr>
          <p:cNvPr id="6" name="Picture 5" descr="Text, application&#10;&#10;Description automatically generated with medium confidence">
            <a:extLst>
              <a:ext uri="{FF2B5EF4-FFF2-40B4-BE49-F238E27FC236}">
                <a16:creationId xmlns:a16="http://schemas.microsoft.com/office/drawing/2014/main" id="{3806E4AA-DF63-2727-662A-E14F133D1242}"/>
              </a:ext>
            </a:extLst>
          </p:cNvPr>
          <p:cNvPicPr>
            <a:picLocks noChangeAspect="1"/>
          </p:cNvPicPr>
          <p:nvPr/>
        </p:nvPicPr>
        <p:blipFill>
          <a:blip r:embed="rId3"/>
          <a:stretch>
            <a:fillRect/>
          </a:stretch>
        </p:blipFill>
        <p:spPr>
          <a:xfrm>
            <a:off x="378000" y="1553267"/>
            <a:ext cx="8396793" cy="1569494"/>
          </a:xfrm>
          <a:prstGeom prst="rect">
            <a:avLst/>
          </a:prstGeom>
        </p:spPr>
      </p:pic>
    </p:spTree>
    <p:extLst>
      <p:ext uri="{BB962C8B-B14F-4D97-AF65-F5344CB8AC3E}">
        <p14:creationId xmlns:p14="http://schemas.microsoft.com/office/powerpoint/2010/main" val="308613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5. What main problems do you face in vaulting?</a:t>
            </a:r>
            <a:endParaRPr lang="en-GB"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433237" y="661500"/>
            <a:ext cx="8387999" cy="3467954"/>
          </a:xfrm>
        </p:spPr>
        <p:txBody>
          <a:bodyPr/>
          <a:lstStyle/>
          <a:p>
            <a:r>
              <a:rPr lang="en-GB" b="1" dirty="0"/>
              <a:t>Horse Availability</a:t>
            </a:r>
            <a:endParaRPr lang="en-GB" dirty="0"/>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192488" y="1050447"/>
            <a:ext cx="3340068" cy="1636309"/>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We are struggling with finding good and healthy horses</a:t>
            </a:r>
            <a:r>
              <a:rPr lang="en-GB" sz="1400" dirty="0">
                <a:solidFill>
                  <a:schemeClr val="tx1"/>
                </a:solidFill>
                <a:latin typeface="Arial" panose="020B0604020202020204" pitchFamily="34" charset="0"/>
                <a:cs typeface="Arial" panose="020B0604020202020204" pitchFamily="34" charset="0"/>
              </a:rPr>
              <a:t> and with the fact that </a:t>
            </a:r>
            <a:r>
              <a:rPr lang="en-GB" sz="1400" dirty="0" err="1">
                <a:solidFill>
                  <a:schemeClr val="tx1"/>
                </a:solidFill>
                <a:latin typeface="Arial" panose="020B0604020202020204" pitchFamily="34" charset="0"/>
                <a:cs typeface="Arial" panose="020B0604020202020204" pitchFamily="34" charset="0"/>
              </a:rPr>
              <a:t>vaulters</a:t>
            </a:r>
            <a:r>
              <a:rPr lang="en-GB" sz="1400" dirty="0">
                <a:solidFill>
                  <a:schemeClr val="tx1"/>
                </a:solidFill>
                <a:latin typeface="Arial" panose="020B0604020202020204" pitchFamily="34" charset="0"/>
                <a:cs typeface="Arial" panose="020B0604020202020204" pitchFamily="34" charset="0"/>
              </a:rPr>
              <a:t> have to be good at so many different parts (strength, flexibility, coordination, feeling the music,…). It‘s difficult to train everything. </a:t>
            </a:r>
          </a:p>
        </p:txBody>
      </p:sp>
      <p:sp>
        <p:nvSpPr>
          <p:cNvPr id="8" name="Rounded Rectangular Callout 7">
            <a:extLst>
              <a:ext uri="{FF2B5EF4-FFF2-40B4-BE49-F238E27FC236}">
                <a16:creationId xmlns:a16="http://schemas.microsoft.com/office/drawing/2014/main" id="{74F7A564-2833-BB8A-0361-F0371087E726}"/>
              </a:ext>
            </a:extLst>
          </p:cNvPr>
          <p:cNvSpPr/>
          <p:nvPr/>
        </p:nvSpPr>
        <p:spPr>
          <a:xfrm>
            <a:off x="5975443" y="850867"/>
            <a:ext cx="2877744" cy="1531516"/>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Horse availability and training. At the moment we have the funds to buy a vaulting horse (for the NF) but we just cannot find ones that are good enough at the price range. Breeders mainly focus on jumping</a:t>
            </a:r>
          </a:p>
        </p:txBody>
      </p:sp>
      <p:sp>
        <p:nvSpPr>
          <p:cNvPr id="9" name="Rounded Rectangular Callout 8">
            <a:extLst>
              <a:ext uri="{FF2B5EF4-FFF2-40B4-BE49-F238E27FC236}">
                <a16:creationId xmlns:a16="http://schemas.microsoft.com/office/drawing/2014/main" id="{B88BA87B-13F0-2BAB-ED9E-4A437504060D}"/>
              </a:ext>
            </a:extLst>
          </p:cNvPr>
          <p:cNvSpPr/>
          <p:nvPr/>
        </p:nvSpPr>
        <p:spPr>
          <a:xfrm>
            <a:off x="6916498" y="2571750"/>
            <a:ext cx="2127246" cy="937656"/>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Horse availability is most challenging </a:t>
            </a:r>
            <a:r>
              <a:rPr lang="en-GB" sz="1400" dirty="0">
                <a:solidFill>
                  <a:schemeClr val="tx1"/>
                </a:solidFill>
                <a:latin typeface="Arial" panose="020B0604020202020204" pitchFamily="34" charset="0"/>
                <a:cs typeface="Arial" panose="020B0604020202020204" pitchFamily="34" charset="0"/>
              </a:rPr>
              <a:t>to keep a club progressing currently. </a:t>
            </a:r>
          </a:p>
        </p:txBody>
      </p:sp>
      <p:sp>
        <p:nvSpPr>
          <p:cNvPr id="10" name="Rounded Rectangular Callout 9">
            <a:extLst>
              <a:ext uri="{FF2B5EF4-FFF2-40B4-BE49-F238E27FC236}">
                <a16:creationId xmlns:a16="http://schemas.microsoft.com/office/drawing/2014/main" id="{6035AC06-D5A9-B4C7-02DE-103116512443}"/>
              </a:ext>
            </a:extLst>
          </p:cNvPr>
          <p:cNvSpPr/>
          <p:nvPr/>
        </p:nvSpPr>
        <p:spPr>
          <a:xfrm>
            <a:off x="6363592" y="3647415"/>
            <a:ext cx="2649871" cy="1077276"/>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Horses! We don’t have enough horses</a:t>
            </a:r>
            <a:r>
              <a:rPr lang="en-GB" sz="1400" dirty="0">
                <a:solidFill>
                  <a:schemeClr val="tx1"/>
                </a:solidFill>
                <a:latin typeface="Arial" panose="020B0604020202020204" pitchFamily="34" charset="0"/>
                <a:cs typeface="Arial" panose="020B0604020202020204" pitchFamily="34" charset="0"/>
              </a:rPr>
              <a:t> especially at the higher levels. It’s difficult to find, train and support a high level horse. </a:t>
            </a:r>
          </a:p>
        </p:txBody>
      </p:sp>
      <p:sp>
        <p:nvSpPr>
          <p:cNvPr id="12" name="Rounded Rectangular Callout 11">
            <a:extLst>
              <a:ext uri="{FF2B5EF4-FFF2-40B4-BE49-F238E27FC236}">
                <a16:creationId xmlns:a16="http://schemas.microsoft.com/office/drawing/2014/main" id="{74D58311-9A52-07DA-D0BF-9E444CF16B40}"/>
              </a:ext>
            </a:extLst>
          </p:cNvPr>
          <p:cNvSpPr/>
          <p:nvPr/>
        </p:nvSpPr>
        <p:spPr>
          <a:xfrm>
            <a:off x="2895508" y="2395477"/>
            <a:ext cx="3222708" cy="2300537"/>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Horse availability and money, even if we put down a lot of time in the </a:t>
            </a:r>
            <a:r>
              <a:rPr lang="en-GB" sz="1400" b="1" dirty="0" err="1">
                <a:solidFill>
                  <a:schemeClr val="tx1"/>
                </a:solidFill>
                <a:latin typeface="Arial" panose="020B0604020202020204" pitchFamily="34" charset="0"/>
                <a:cs typeface="Arial" panose="020B0604020202020204" pitchFamily="34" charset="0"/>
              </a:rPr>
              <a:t>vaulters</a:t>
            </a:r>
            <a:r>
              <a:rPr lang="en-GB" sz="1400" b="1" dirty="0">
                <a:solidFill>
                  <a:schemeClr val="tx1"/>
                </a:solidFill>
                <a:latin typeface="Arial" panose="020B0604020202020204" pitchFamily="34" charset="0"/>
                <a:cs typeface="Arial" panose="020B0604020202020204" pitchFamily="34" charset="0"/>
              </a:rPr>
              <a:t> training it’s always really expensive to have your own horse or to rent one</a:t>
            </a:r>
            <a:r>
              <a:rPr lang="en-GB" sz="1400" dirty="0">
                <a:solidFill>
                  <a:schemeClr val="tx1"/>
                </a:solidFill>
                <a:latin typeface="Arial" panose="020B0604020202020204" pitchFamily="34" charset="0"/>
                <a:cs typeface="Arial" panose="020B0604020202020204" pitchFamily="34" charset="0"/>
              </a:rPr>
              <a:t>. And because it’s such a small sport (hard to get sponsors) and barely any money to earn on competitions it’s sometimes hard to argue on why to continue working so hard.</a:t>
            </a:r>
          </a:p>
        </p:txBody>
      </p:sp>
      <p:sp>
        <p:nvSpPr>
          <p:cNvPr id="2" name="Rounded Rectangular Callout 1">
            <a:extLst>
              <a:ext uri="{FF2B5EF4-FFF2-40B4-BE49-F238E27FC236}">
                <a16:creationId xmlns:a16="http://schemas.microsoft.com/office/drawing/2014/main" id="{E8EB55A7-C343-7D54-96F8-F553BA771C5D}"/>
              </a:ext>
            </a:extLst>
          </p:cNvPr>
          <p:cNvSpPr/>
          <p:nvPr/>
        </p:nvSpPr>
        <p:spPr>
          <a:xfrm>
            <a:off x="3828542" y="1202355"/>
            <a:ext cx="2018581" cy="854649"/>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It's hard to find good vaulting horses. Special for squad.</a:t>
            </a:r>
          </a:p>
        </p:txBody>
      </p:sp>
      <p:sp>
        <p:nvSpPr>
          <p:cNvPr id="6" name="Rounded Rectangular Callout 5">
            <a:extLst>
              <a:ext uri="{FF2B5EF4-FFF2-40B4-BE49-F238E27FC236}">
                <a16:creationId xmlns:a16="http://schemas.microsoft.com/office/drawing/2014/main" id="{828463C5-09A6-3A30-4651-418B2981B262}"/>
              </a:ext>
            </a:extLst>
          </p:cNvPr>
          <p:cNvSpPr/>
          <p:nvPr/>
        </p:nvSpPr>
        <p:spPr>
          <a:xfrm>
            <a:off x="378000" y="3165376"/>
            <a:ext cx="2127246" cy="1077276"/>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Horse availability, skilled trainers </a:t>
            </a:r>
            <a:r>
              <a:rPr lang="en-GB" sz="1400" dirty="0">
                <a:solidFill>
                  <a:schemeClr val="tx1"/>
                </a:solidFill>
                <a:latin typeface="Arial" panose="020B0604020202020204" pitchFamily="34" charset="0"/>
                <a:cs typeface="Arial" panose="020B0604020202020204" pitchFamily="34" charset="0"/>
              </a:rPr>
              <a:t>and high training costs</a:t>
            </a:r>
          </a:p>
        </p:txBody>
      </p:sp>
    </p:spTree>
    <p:extLst>
      <p:ext uri="{BB962C8B-B14F-4D97-AF65-F5344CB8AC3E}">
        <p14:creationId xmlns:p14="http://schemas.microsoft.com/office/powerpoint/2010/main" val="122478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5. What main problems do you face in vaulting?</a:t>
            </a:r>
            <a:endParaRPr lang="en-GB"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433237" y="661500"/>
            <a:ext cx="8387999" cy="3467954"/>
          </a:xfrm>
        </p:spPr>
        <p:txBody>
          <a:bodyPr/>
          <a:lstStyle/>
          <a:p>
            <a:r>
              <a:rPr lang="en-GB" b="1" dirty="0"/>
              <a:t>Money</a:t>
            </a:r>
            <a:endParaRPr lang="en-GB" dirty="0"/>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370716" y="1067300"/>
            <a:ext cx="2877744" cy="1531516"/>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I struggle with horse availability, access to coaching, borrowed horses, and training apparatuses. I also </a:t>
            </a:r>
            <a:r>
              <a:rPr lang="en-GB" sz="1400" b="1" dirty="0">
                <a:solidFill>
                  <a:schemeClr val="tx1"/>
                </a:solidFill>
                <a:latin typeface="Arial" panose="020B0604020202020204" pitchFamily="34" charset="0"/>
                <a:cs typeface="Arial" panose="020B0604020202020204" pitchFamily="34" charset="0"/>
              </a:rPr>
              <a:t>struggle with being able to fund travel</a:t>
            </a:r>
            <a:r>
              <a:rPr lang="en-GB" sz="1400" dirty="0">
                <a:solidFill>
                  <a:schemeClr val="tx1"/>
                </a:solidFill>
                <a:latin typeface="Arial" panose="020B0604020202020204" pitchFamily="34" charset="0"/>
                <a:cs typeface="Arial" panose="020B0604020202020204" pitchFamily="34" charset="0"/>
              </a:rPr>
              <a:t> to get to an adequate amount of competitions. </a:t>
            </a:r>
          </a:p>
        </p:txBody>
      </p:sp>
      <p:sp>
        <p:nvSpPr>
          <p:cNvPr id="8" name="Rounded Rectangular Callout 7">
            <a:extLst>
              <a:ext uri="{FF2B5EF4-FFF2-40B4-BE49-F238E27FC236}">
                <a16:creationId xmlns:a16="http://schemas.microsoft.com/office/drawing/2014/main" id="{74F7A564-2833-BB8A-0361-F0371087E726}"/>
              </a:ext>
            </a:extLst>
          </p:cNvPr>
          <p:cNvSpPr/>
          <p:nvPr/>
        </p:nvSpPr>
        <p:spPr>
          <a:xfrm>
            <a:off x="5996572" y="728860"/>
            <a:ext cx="3038020" cy="1670409"/>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our club is small, in an area that has a lower population and not a lot of money. </a:t>
            </a:r>
            <a:r>
              <a:rPr lang="en-GB" sz="1400" b="1" dirty="0">
                <a:solidFill>
                  <a:schemeClr val="tx1"/>
                </a:solidFill>
                <a:latin typeface="Arial" panose="020B0604020202020204" pitchFamily="34" charset="0"/>
                <a:cs typeface="Arial" panose="020B0604020202020204" pitchFamily="34" charset="0"/>
              </a:rPr>
              <a:t>we struggle with </a:t>
            </a:r>
            <a:r>
              <a:rPr lang="en-GB" sz="1400" b="1" dirty="0" err="1">
                <a:solidFill>
                  <a:schemeClr val="tx1"/>
                </a:solidFill>
                <a:latin typeface="Arial" panose="020B0604020202020204" pitchFamily="34" charset="0"/>
                <a:cs typeface="Arial" panose="020B0604020202020204" pitchFamily="34" charset="0"/>
              </a:rPr>
              <a:t>recroutment</a:t>
            </a:r>
            <a:r>
              <a:rPr lang="en-GB" sz="1400" b="1" dirty="0">
                <a:solidFill>
                  <a:schemeClr val="tx1"/>
                </a:solidFill>
                <a:latin typeface="Arial" panose="020B0604020202020204" pitchFamily="34" charset="0"/>
                <a:cs typeface="Arial" panose="020B0604020202020204" pitchFamily="34" charset="0"/>
              </a:rPr>
              <a:t> and fund raising to have enough money</a:t>
            </a:r>
            <a:r>
              <a:rPr lang="en-GB" sz="1400" dirty="0">
                <a:solidFill>
                  <a:schemeClr val="tx1"/>
                </a:solidFill>
                <a:latin typeface="Arial" panose="020B0604020202020204" pitchFamily="34" charset="0"/>
                <a:cs typeface="Arial" panose="020B0604020202020204" pitchFamily="34" charset="0"/>
              </a:rPr>
              <a:t> to do demonstrations and competitions, as well as to support our horses.</a:t>
            </a:r>
          </a:p>
        </p:txBody>
      </p:sp>
      <p:sp>
        <p:nvSpPr>
          <p:cNvPr id="9" name="Rounded Rectangular Callout 8">
            <a:extLst>
              <a:ext uri="{FF2B5EF4-FFF2-40B4-BE49-F238E27FC236}">
                <a16:creationId xmlns:a16="http://schemas.microsoft.com/office/drawing/2014/main" id="{B88BA87B-13F0-2BAB-ED9E-4A437504060D}"/>
              </a:ext>
            </a:extLst>
          </p:cNvPr>
          <p:cNvSpPr/>
          <p:nvPr/>
        </p:nvSpPr>
        <p:spPr>
          <a:xfrm>
            <a:off x="6816964" y="3168750"/>
            <a:ext cx="1564642" cy="681309"/>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Expensive sport.</a:t>
            </a:r>
          </a:p>
        </p:txBody>
      </p:sp>
      <p:sp>
        <p:nvSpPr>
          <p:cNvPr id="12" name="Rounded Rectangular Callout 11">
            <a:extLst>
              <a:ext uri="{FF2B5EF4-FFF2-40B4-BE49-F238E27FC236}">
                <a16:creationId xmlns:a16="http://schemas.microsoft.com/office/drawing/2014/main" id="{74D58311-9A52-07DA-D0BF-9E444CF16B40}"/>
              </a:ext>
            </a:extLst>
          </p:cNvPr>
          <p:cNvSpPr/>
          <p:nvPr/>
        </p:nvSpPr>
        <p:spPr>
          <a:xfrm>
            <a:off x="3049846" y="2231072"/>
            <a:ext cx="3444960" cy="2556663"/>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Travelling to the big competitions without enough money</a:t>
            </a:r>
            <a:r>
              <a:rPr lang="en-GB" sz="1400" dirty="0">
                <a:solidFill>
                  <a:schemeClr val="tx1"/>
                </a:solidFill>
                <a:latin typeface="Arial" panose="020B0604020202020204" pitchFamily="34" charset="0"/>
                <a:cs typeface="Arial" panose="020B0604020202020204" pitchFamily="34" charset="0"/>
              </a:rPr>
              <a:t>, we need more sponsors in this sport to be able to assist and train better because for most of the </a:t>
            </a:r>
            <a:r>
              <a:rPr lang="en-GB" sz="1400" dirty="0" err="1">
                <a:solidFill>
                  <a:schemeClr val="tx1"/>
                </a:solidFill>
                <a:latin typeface="Arial" panose="020B0604020202020204" pitchFamily="34" charset="0"/>
                <a:cs typeface="Arial" panose="020B0604020202020204" pitchFamily="34" charset="0"/>
              </a:rPr>
              <a:t>vaulters</a:t>
            </a:r>
            <a:r>
              <a:rPr lang="en-GB" sz="1400" dirty="0">
                <a:solidFill>
                  <a:schemeClr val="tx1"/>
                </a:solidFill>
                <a:latin typeface="Arial" panose="020B0604020202020204" pitchFamily="34" charset="0"/>
                <a:cs typeface="Arial" panose="020B0604020202020204" pitchFamily="34" charset="0"/>
              </a:rPr>
              <a:t> it’s a hobby/passion and to combine with work/studies it’s hard and some nations don’t support this sport as much as others, like France/Germany, which makes it hard sometimes to get to the same level.</a:t>
            </a:r>
          </a:p>
        </p:txBody>
      </p:sp>
      <p:sp>
        <p:nvSpPr>
          <p:cNvPr id="2" name="Rounded Rectangular Callout 1">
            <a:extLst>
              <a:ext uri="{FF2B5EF4-FFF2-40B4-BE49-F238E27FC236}">
                <a16:creationId xmlns:a16="http://schemas.microsoft.com/office/drawing/2014/main" id="{E8EB55A7-C343-7D54-96F8-F553BA771C5D}"/>
              </a:ext>
            </a:extLst>
          </p:cNvPr>
          <p:cNvSpPr/>
          <p:nvPr/>
        </p:nvSpPr>
        <p:spPr>
          <a:xfrm>
            <a:off x="3828542" y="1202355"/>
            <a:ext cx="2018581" cy="854649"/>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To find </a:t>
            </a:r>
            <a:r>
              <a:rPr lang="en-GB" sz="1400" dirty="0" err="1">
                <a:solidFill>
                  <a:schemeClr val="tx1"/>
                </a:solidFill>
                <a:latin typeface="Arial" panose="020B0604020202020204" pitchFamily="34" charset="0"/>
                <a:cs typeface="Arial" panose="020B0604020202020204" pitchFamily="34" charset="0"/>
              </a:rPr>
              <a:t>subtile</a:t>
            </a:r>
            <a:r>
              <a:rPr lang="en-GB" sz="1400" dirty="0">
                <a:solidFill>
                  <a:schemeClr val="tx1"/>
                </a:solidFill>
                <a:latin typeface="Arial" panose="020B0604020202020204" pitchFamily="34" charset="0"/>
                <a:cs typeface="Arial" panose="020B0604020202020204" pitchFamily="34" charset="0"/>
              </a:rPr>
              <a:t> horses, </a:t>
            </a:r>
            <a:r>
              <a:rPr lang="en-GB" sz="1400" b="1" dirty="0">
                <a:solidFill>
                  <a:schemeClr val="tx1"/>
                </a:solidFill>
                <a:latin typeface="Arial" panose="020B0604020202020204" pitchFamily="34" charset="0"/>
                <a:cs typeface="Arial" panose="020B0604020202020204" pitchFamily="34" charset="0"/>
              </a:rPr>
              <a:t>raising costs for competitions</a:t>
            </a:r>
          </a:p>
        </p:txBody>
      </p:sp>
      <p:sp>
        <p:nvSpPr>
          <p:cNvPr id="6" name="Rounded Rectangular Callout 5">
            <a:extLst>
              <a:ext uri="{FF2B5EF4-FFF2-40B4-BE49-F238E27FC236}">
                <a16:creationId xmlns:a16="http://schemas.microsoft.com/office/drawing/2014/main" id="{828463C5-09A6-3A30-4651-418B2981B262}"/>
              </a:ext>
            </a:extLst>
          </p:cNvPr>
          <p:cNvSpPr/>
          <p:nvPr/>
        </p:nvSpPr>
        <p:spPr>
          <a:xfrm>
            <a:off x="378000" y="3043652"/>
            <a:ext cx="2271196" cy="1531516"/>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Being located in a distant Country on difficult time zone for participation in webinars. </a:t>
            </a:r>
            <a:r>
              <a:rPr lang="en-GB" sz="1400" b="1" dirty="0">
                <a:solidFill>
                  <a:schemeClr val="tx1"/>
                </a:solidFill>
                <a:latin typeface="Arial" panose="020B0604020202020204" pitchFamily="34" charset="0"/>
                <a:cs typeface="Arial" panose="020B0604020202020204" pitchFamily="34" charset="0"/>
              </a:rPr>
              <a:t>Cost of travel to Europe has sky rocketed. </a:t>
            </a:r>
          </a:p>
        </p:txBody>
      </p:sp>
    </p:spTree>
    <p:extLst>
      <p:ext uri="{BB962C8B-B14F-4D97-AF65-F5344CB8AC3E}">
        <p14:creationId xmlns:p14="http://schemas.microsoft.com/office/powerpoint/2010/main" val="297313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2" grpId="0" animBg="1"/>
      <p:bldP spid="2"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5. What main problems do you face in vaulting?</a:t>
            </a:r>
            <a:endParaRPr lang="en-GB"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371007" y="991970"/>
            <a:ext cx="8387999" cy="3467954"/>
          </a:xfrm>
        </p:spPr>
        <p:txBody>
          <a:bodyPr/>
          <a:lstStyle/>
          <a:p>
            <a:r>
              <a:rPr lang="en-GB" sz="2000" b="0" i="0" u="none" strike="noStrike" dirty="0">
                <a:solidFill>
                  <a:srgbClr val="000000"/>
                </a:solidFill>
                <a:effectLst/>
                <a:latin typeface="Arial" panose="020B0604020202020204" pitchFamily="34" charset="0"/>
              </a:rPr>
              <a:t>Struggling with guidelines understanding/difficult to</a:t>
            </a:r>
            <a:r>
              <a:rPr lang="en-GB" sz="2000" b="1" i="0" u="none" strike="noStrike" dirty="0">
                <a:solidFill>
                  <a:srgbClr val="000000"/>
                </a:solidFill>
                <a:effectLst/>
                <a:latin typeface="Arial" panose="020B0604020202020204" pitchFamily="34" charset="0"/>
              </a:rPr>
              <a:t> train - trainers</a:t>
            </a:r>
            <a:endParaRPr lang="en-GB" sz="2000" dirty="0"/>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500112" y="1578788"/>
            <a:ext cx="2467375" cy="496188"/>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Remembering all the rules</a:t>
            </a:r>
          </a:p>
        </p:txBody>
      </p:sp>
      <p:sp>
        <p:nvSpPr>
          <p:cNvPr id="8" name="Rounded Rectangular Callout 7">
            <a:extLst>
              <a:ext uri="{FF2B5EF4-FFF2-40B4-BE49-F238E27FC236}">
                <a16:creationId xmlns:a16="http://schemas.microsoft.com/office/drawing/2014/main" id="{74F7A564-2833-BB8A-0361-F0371087E726}"/>
              </a:ext>
            </a:extLst>
          </p:cNvPr>
          <p:cNvSpPr/>
          <p:nvPr/>
        </p:nvSpPr>
        <p:spPr>
          <a:xfrm>
            <a:off x="6107678" y="1610283"/>
            <a:ext cx="2315165" cy="1241624"/>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rPr>
              <a:t>It's hard to understand how the judges judge </a:t>
            </a:r>
            <a:r>
              <a:rPr lang="en-GB" sz="1400" dirty="0">
                <a:solidFill>
                  <a:schemeClr val="tx1"/>
                </a:solidFill>
              </a:rPr>
              <a:t>the athlete in freestyle, and how the point are added together.</a:t>
            </a:r>
            <a:endParaRPr lang="en-GB" sz="1400" dirty="0">
              <a:solidFill>
                <a:schemeClr val="tx1"/>
              </a:solidFill>
              <a:latin typeface="Arial" panose="020B0604020202020204" pitchFamily="34" charset="0"/>
              <a:cs typeface="Arial" panose="020B0604020202020204" pitchFamily="34" charset="0"/>
            </a:endParaRPr>
          </a:p>
        </p:txBody>
      </p:sp>
      <p:sp>
        <p:nvSpPr>
          <p:cNvPr id="9" name="Rounded Rectangular Callout 8">
            <a:extLst>
              <a:ext uri="{FF2B5EF4-FFF2-40B4-BE49-F238E27FC236}">
                <a16:creationId xmlns:a16="http://schemas.microsoft.com/office/drawing/2014/main" id="{B88BA87B-13F0-2BAB-ED9E-4A437504060D}"/>
              </a:ext>
            </a:extLst>
          </p:cNvPr>
          <p:cNvSpPr/>
          <p:nvPr/>
        </p:nvSpPr>
        <p:spPr>
          <a:xfrm>
            <a:off x="7265260" y="3023296"/>
            <a:ext cx="1564642" cy="681309"/>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err="1">
                <a:solidFill>
                  <a:schemeClr val="tx1"/>
                </a:solidFill>
                <a:latin typeface="Arial" panose="020B0604020202020204" pitchFamily="34" charset="0"/>
                <a:cs typeface="Arial" panose="020B0604020202020204" pitchFamily="34" charset="0"/>
              </a:rPr>
              <a:t>Misunderstandig</a:t>
            </a:r>
            <a:r>
              <a:rPr lang="en-GB" sz="1400" b="1" dirty="0">
                <a:solidFill>
                  <a:schemeClr val="tx1"/>
                </a:solidFill>
                <a:latin typeface="Arial" panose="020B0604020202020204" pitchFamily="34" charset="0"/>
                <a:cs typeface="Arial" panose="020B0604020202020204" pitchFamily="34" charset="0"/>
              </a:rPr>
              <a:t> the rules.</a:t>
            </a:r>
          </a:p>
        </p:txBody>
      </p:sp>
      <p:sp>
        <p:nvSpPr>
          <p:cNvPr id="10" name="Rounded Rectangular Callout 9">
            <a:extLst>
              <a:ext uri="{FF2B5EF4-FFF2-40B4-BE49-F238E27FC236}">
                <a16:creationId xmlns:a16="http://schemas.microsoft.com/office/drawing/2014/main" id="{6035AC06-D5A9-B4C7-02DE-103116512443}"/>
              </a:ext>
            </a:extLst>
          </p:cNvPr>
          <p:cNvSpPr/>
          <p:nvPr/>
        </p:nvSpPr>
        <p:spPr>
          <a:xfrm>
            <a:off x="5457158" y="3697858"/>
            <a:ext cx="1867343" cy="877310"/>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ever changing rules</a:t>
            </a:r>
            <a:r>
              <a:rPr lang="en-GB" sz="1400" dirty="0">
                <a:solidFill>
                  <a:schemeClr val="tx1"/>
                </a:solidFill>
                <a:latin typeface="Arial" panose="020B0604020202020204" pitchFamily="34" charset="0"/>
                <a:cs typeface="Arial" panose="020B0604020202020204" pitchFamily="34" charset="0"/>
              </a:rPr>
              <a:t>, explaining scoring to parents</a:t>
            </a:r>
          </a:p>
        </p:txBody>
      </p:sp>
      <p:sp>
        <p:nvSpPr>
          <p:cNvPr id="12" name="Rounded Rectangular Callout 11">
            <a:extLst>
              <a:ext uri="{FF2B5EF4-FFF2-40B4-BE49-F238E27FC236}">
                <a16:creationId xmlns:a16="http://schemas.microsoft.com/office/drawing/2014/main" id="{74D58311-9A52-07DA-D0BF-9E444CF16B40}"/>
              </a:ext>
            </a:extLst>
          </p:cNvPr>
          <p:cNvSpPr/>
          <p:nvPr/>
        </p:nvSpPr>
        <p:spPr>
          <a:xfrm>
            <a:off x="3074209" y="3082588"/>
            <a:ext cx="2095129" cy="1254521"/>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Sometime I struggle to understand the code of points.</a:t>
            </a:r>
            <a:r>
              <a:rPr lang="en-GB" sz="1400" dirty="0">
                <a:solidFill>
                  <a:schemeClr val="tx1"/>
                </a:solidFill>
                <a:latin typeface="Arial" panose="020B0604020202020204" pitchFamily="34" charset="0"/>
                <a:cs typeface="Arial" panose="020B0604020202020204" pitchFamily="34" charset="0"/>
              </a:rPr>
              <a:t> I can't picture what the description is.</a:t>
            </a:r>
          </a:p>
        </p:txBody>
      </p:sp>
      <p:sp>
        <p:nvSpPr>
          <p:cNvPr id="2" name="Rounded Rectangular Callout 1">
            <a:extLst>
              <a:ext uri="{FF2B5EF4-FFF2-40B4-BE49-F238E27FC236}">
                <a16:creationId xmlns:a16="http://schemas.microsoft.com/office/drawing/2014/main" id="{E8EB55A7-C343-7D54-96F8-F553BA771C5D}"/>
              </a:ext>
            </a:extLst>
          </p:cNvPr>
          <p:cNvSpPr/>
          <p:nvPr/>
        </p:nvSpPr>
        <p:spPr>
          <a:xfrm>
            <a:off x="3612882" y="1665335"/>
            <a:ext cx="2095129" cy="1058984"/>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I am struggling with knowing exactly how judges score the artistic score in a tech or freestyle. </a:t>
            </a:r>
          </a:p>
        </p:txBody>
      </p:sp>
      <p:sp>
        <p:nvSpPr>
          <p:cNvPr id="6" name="Rounded Rectangular Callout 5">
            <a:extLst>
              <a:ext uri="{FF2B5EF4-FFF2-40B4-BE49-F238E27FC236}">
                <a16:creationId xmlns:a16="http://schemas.microsoft.com/office/drawing/2014/main" id="{828463C5-09A6-3A30-4651-418B2981B262}"/>
              </a:ext>
            </a:extLst>
          </p:cNvPr>
          <p:cNvSpPr/>
          <p:nvPr/>
        </p:nvSpPr>
        <p:spPr>
          <a:xfrm>
            <a:off x="377999" y="2456506"/>
            <a:ext cx="2380692" cy="2003418"/>
          </a:xfrm>
          <a:prstGeom prst="wedgeRoundRectCallout">
            <a:avLst/>
          </a:prstGeom>
          <a:gradFill>
            <a:gsLst>
              <a:gs pos="100000">
                <a:schemeClr val="accent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Improve the vaulting rom national degree to international degree. </a:t>
            </a:r>
            <a:r>
              <a:rPr lang="en-GB" sz="1400" dirty="0">
                <a:solidFill>
                  <a:schemeClr val="tx1"/>
                </a:solidFill>
                <a:latin typeface="Arial" panose="020B0604020202020204" pitchFamily="34" charset="0"/>
                <a:cs typeface="Arial" panose="020B0604020202020204" pitchFamily="34" charset="0"/>
              </a:rPr>
              <a:t>The exercises are very difficult from year to year. The international level is high.</a:t>
            </a:r>
          </a:p>
        </p:txBody>
      </p:sp>
    </p:spTree>
    <p:extLst>
      <p:ext uri="{BB962C8B-B14F-4D97-AF65-F5344CB8AC3E}">
        <p14:creationId xmlns:p14="http://schemas.microsoft.com/office/powerpoint/2010/main" val="261360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2"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5. What main problems do you face in vaulting?</a:t>
            </a:r>
            <a:endParaRPr lang="en-GB"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314098" y="683576"/>
            <a:ext cx="8387999" cy="3467954"/>
          </a:xfrm>
        </p:spPr>
        <p:txBody>
          <a:bodyPr/>
          <a:lstStyle/>
          <a:p>
            <a:r>
              <a:rPr lang="en-GB" sz="2000" b="0" i="0" u="none" strike="noStrike" dirty="0">
                <a:solidFill>
                  <a:srgbClr val="000000"/>
                </a:solidFill>
                <a:effectLst/>
                <a:latin typeface="Arial" panose="020B0604020202020204" pitchFamily="34" charset="0"/>
              </a:rPr>
              <a:t>Struggling with guidelines understanding/difficult to</a:t>
            </a:r>
            <a:r>
              <a:rPr lang="en-GB" sz="2000" b="1" i="0" u="none" strike="noStrike" dirty="0">
                <a:solidFill>
                  <a:srgbClr val="000000"/>
                </a:solidFill>
                <a:effectLst/>
                <a:latin typeface="Arial" panose="020B0604020202020204" pitchFamily="34" charset="0"/>
              </a:rPr>
              <a:t> judge - judges</a:t>
            </a:r>
            <a:endParaRPr lang="en-GB" sz="2000" dirty="0"/>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252037" y="1113993"/>
            <a:ext cx="2895040" cy="1475506"/>
          </a:xfrm>
          <a:prstGeom prst="wedgeRoundRectCallout">
            <a:avLst/>
          </a:prstGeom>
          <a:gradFill>
            <a:gsLst>
              <a:gs pos="100000">
                <a:schemeClr val="accent4">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The education system is not fully thought through and implementable. It is seen as a privilege to become a judge,</a:t>
            </a:r>
            <a:r>
              <a:rPr lang="en-GB" sz="1400" dirty="0">
                <a:solidFill>
                  <a:schemeClr val="tx1"/>
                </a:solidFill>
                <a:latin typeface="Arial" panose="020B0604020202020204" pitchFamily="34" charset="0"/>
                <a:cs typeface="Arial" panose="020B0604020202020204" pitchFamily="34" charset="0"/>
              </a:rPr>
              <a:t> and the high costs involved do not come close to recovering. </a:t>
            </a:r>
          </a:p>
        </p:txBody>
      </p:sp>
      <p:sp>
        <p:nvSpPr>
          <p:cNvPr id="9" name="Rounded Rectangular Callout 8">
            <a:extLst>
              <a:ext uri="{FF2B5EF4-FFF2-40B4-BE49-F238E27FC236}">
                <a16:creationId xmlns:a16="http://schemas.microsoft.com/office/drawing/2014/main" id="{B88BA87B-13F0-2BAB-ED9E-4A437504060D}"/>
              </a:ext>
            </a:extLst>
          </p:cNvPr>
          <p:cNvSpPr/>
          <p:nvPr/>
        </p:nvSpPr>
        <p:spPr>
          <a:xfrm>
            <a:off x="6549738" y="1194622"/>
            <a:ext cx="2023660" cy="1237129"/>
          </a:xfrm>
          <a:prstGeom prst="wedgeRoundRectCallout">
            <a:avLst/>
          </a:prstGeom>
          <a:gradFill>
            <a:gsLst>
              <a:gs pos="100000">
                <a:schemeClr val="accent4">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Education system could be bottom-up organized and built. </a:t>
            </a:r>
            <a:r>
              <a:rPr lang="en-GB" sz="1400" b="1" dirty="0">
                <a:solidFill>
                  <a:schemeClr val="tx1"/>
                </a:solidFill>
                <a:latin typeface="Arial" panose="020B0604020202020204" pitchFamily="34" charset="0"/>
                <a:cs typeface="Arial" panose="020B0604020202020204" pitchFamily="34" charset="0"/>
              </a:rPr>
              <a:t>We lack enough professional officials</a:t>
            </a:r>
            <a:r>
              <a:rPr lang="en-GB" sz="1400" dirty="0">
                <a:solidFill>
                  <a:schemeClr val="tx1"/>
                </a:solidFill>
                <a:latin typeface="Arial" panose="020B0604020202020204" pitchFamily="34" charset="0"/>
                <a:cs typeface="Arial" panose="020B0604020202020204" pitchFamily="34" charset="0"/>
              </a:rPr>
              <a:t>.</a:t>
            </a:r>
          </a:p>
        </p:txBody>
      </p:sp>
      <p:sp>
        <p:nvSpPr>
          <p:cNvPr id="10" name="Rounded Rectangular Callout 9">
            <a:extLst>
              <a:ext uri="{FF2B5EF4-FFF2-40B4-BE49-F238E27FC236}">
                <a16:creationId xmlns:a16="http://schemas.microsoft.com/office/drawing/2014/main" id="{6035AC06-D5A9-B4C7-02DE-103116512443}"/>
              </a:ext>
            </a:extLst>
          </p:cNvPr>
          <p:cNvSpPr/>
          <p:nvPr/>
        </p:nvSpPr>
        <p:spPr>
          <a:xfrm>
            <a:off x="6947618" y="3314674"/>
            <a:ext cx="1867343" cy="1268407"/>
          </a:xfrm>
          <a:prstGeom prst="wedgeRoundRectCallout">
            <a:avLst/>
          </a:prstGeom>
          <a:gradFill>
            <a:gsLst>
              <a:gs pos="100000">
                <a:schemeClr val="accent4">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Sometimes the logic is not clear in the rules, COP. </a:t>
            </a:r>
            <a:r>
              <a:rPr lang="en-GB" sz="1400" b="1" dirty="0">
                <a:solidFill>
                  <a:schemeClr val="tx1"/>
                </a:solidFill>
                <a:latin typeface="Arial" panose="020B0604020202020204" pitchFamily="34" charset="0"/>
                <a:cs typeface="Arial" panose="020B0604020202020204" pitchFamily="34" charset="0"/>
              </a:rPr>
              <a:t>Artistic is the hardest thing to score.</a:t>
            </a:r>
          </a:p>
        </p:txBody>
      </p:sp>
      <p:sp>
        <p:nvSpPr>
          <p:cNvPr id="12" name="Rounded Rectangular Callout 11">
            <a:extLst>
              <a:ext uri="{FF2B5EF4-FFF2-40B4-BE49-F238E27FC236}">
                <a16:creationId xmlns:a16="http://schemas.microsoft.com/office/drawing/2014/main" id="{74D58311-9A52-07DA-D0BF-9E444CF16B40}"/>
              </a:ext>
            </a:extLst>
          </p:cNvPr>
          <p:cNvSpPr/>
          <p:nvPr/>
        </p:nvSpPr>
        <p:spPr>
          <a:xfrm>
            <a:off x="2846092" y="2899146"/>
            <a:ext cx="2302267" cy="1470890"/>
          </a:xfrm>
          <a:prstGeom prst="wedgeRoundRectCallout">
            <a:avLst/>
          </a:prstGeom>
          <a:gradFill>
            <a:gsLst>
              <a:gs pos="100000">
                <a:schemeClr val="accent4">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Many many rules and guideline changes in very short period. </a:t>
            </a:r>
            <a:r>
              <a:rPr lang="en-GB" sz="1400" b="1" dirty="0">
                <a:solidFill>
                  <a:schemeClr val="tx1"/>
                </a:solidFill>
                <a:latin typeface="Arial" panose="020B0604020202020204" pitchFamily="34" charset="0"/>
                <a:cs typeface="Arial" panose="020B0604020202020204" pitchFamily="34" charset="0"/>
              </a:rPr>
              <a:t>Getting tired of all the online sessions, forums, etc.</a:t>
            </a:r>
          </a:p>
        </p:txBody>
      </p:sp>
      <p:sp>
        <p:nvSpPr>
          <p:cNvPr id="2" name="Rounded Rectangular Callout 1">
            <a:extLst>
              <a:ext uri="{FF2B5EF4-FFF2-40B4-BE49-F238E27FC236}">
                <a16:creationId xmlns:a16="http://schemas.microsoft.com/office/drawing/2014/main" id="{E8EB55A7-C343-7D54-96F8-F553BA771C5D}"/>
              </a:ext>
            </a:extLst>
          </p:cNvPr>
          <p:cNvSpPr/>
          <p:nvPr/>
        </p:nvSpPr>
        <p:spPr>
          <a:xfrm>
            <a:off x="3520938" y="1239021"/>
            <a:ext cx="2095129" cy="1112841"/>
          </a:xfrm>
          <a:prstGeom prst="wedgeRoundRectCallout">
            <a:avLst/>
          </a:prstGeom>
          <a:gradFill>
            <a:gsLst>
              <a:gs pos="100000">
                <a:schemeClr val="accent4">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I am struggling with the </a:t>
            </a:r>
            <a:r>
              <a:rPr lang="en-GB" sz="1400" b="1" dirty="0">
                <a:solidFill>
                  <a:schemeClr val="tx1"/>
                </a:solidFill>
                <a:latin typeface="Arial" panose="020B0604020202020204" pitchFamily="34" charset="0"/>
                <a:cs typeface="Arial" panose="020B0604020202020204" pitchFamily="34" charset="0"/>
              </a:rPr>
              <a:t>horse score and artistic score</a:t>
            </a:r>
            <a:r>
              <a:rPr lang="en-GB" sz="1400" dirty="0">
                <a:solidFill>
                  <a:schemeClr val="tx1"/>
                </a:solidFill>
                <a:latin typeface="Arial" panose="020B0604020202020204" pitchFamily="34" charset="0"/>
                <a:cs typeface="Arial" panose="020B0604020202020204" pitchFamily="34" charset="0"/>
              </a:rPr>
              <a:t>.</a:t>
            </a:r>
          </a:p>
        </p:txBody>
      </p:sp>
      <p:sp>
        <p:nvSpPr>
          <p:cNvPr id="6" name="Rounded Rectangular Callout 5">
            <a:extLst>
              <a:ext uri="{FF2B5EF4-FFF2-40B4-BE49-F238E27FC236}">
                <a16:creationId xmlns:a16="http://schemas.microsoft.com/office/drawing/2014/main" id="{828463C5-09A6-3A30-4651-418B2981B262}"/>
              </a:ext>
            </a:extLst>
          </p:cNvPr>
          <p:cNvSpPr/>
          <p:nvPr/>
        </p:nvSpPr>
        <p:spPr>
          <a:xfrm>
            <a:off x="5217646" y="2598103"/>
            <a:ext cx="1749631" cy="797025"/>
          </a:xfrm>
          <a:prstGeom prst="wedgeRoundRectCallout">
            <a:avLst/>
          </a:prstGeom>
          <a:gradFill>
            <a:gsLst>
              <a:gs pos="100000">
                <a:schemeClr val="accent4">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The </a:t>
            </a:r>
            <a:r>
              <a:rPr lang="en-GB" sz="1400" b="1" dirty="0">
                <a:solidFill>
                  <a:schemeClr val="tx1"/>
                </a:solidFill>
                <a:latin typeface="Arial" panose="020B0604020202020204" pitchFamily="34" charset="0"/>
                <a:cs typeface="Arial" panose="020B0604020202020204" pitchFamily="34" charset="0"/>
              </a:rPr>
              <a:t>judging is too complex.</a:t>
            </a:r>
          </a:p>
        </p:txBody>
      </p:sp>
      <p:sp>
        <p:nvSpPr>
          <p:cNvPr id="7" name="Rounded Rectangular Callout 6">
            <a:extLst>
              <a:ext uri="{FF2B5EF4-FFF2-40B4-BE49-F238E27FC236}">
                <a16:creationId xmlns:a16="http://schemas.microsoft.com/office/drawing/2014/main" id="{B18EF89A-F38D-73B4-11D2-3CC1683D7FCA}"/>
              </a:ext>
            </a:extLst>
          </p:cNvPr>
          <p:cNvSpPr/>
          <p:nvPr/>
        </p:nvSpPr>
        <p:spPr>
          <a:xfrm>
            <a:off x="113681" y="2928366"/>
            <a:ext cx="2560090" cy="1470890"/>
          </a:xfrm>
          <a:prstGeom prst="wedgeRoundRectCallout">
            <a:avLst/>
          </a:prstGeom>
          <a:gradFill>
            <a:gsLst>
              <a:gs pos="100000">
                <a:schemeClr val="accent4">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The evaluation of horses is sometimes not so clear-cut. </a:t>
            </a:r>
            <a:r>
              <a:rPr lang="en-GB" sz="1400" b="1" dirty="0">
                <a:solidFill>
                  <a:schemeClr val="tx1"/>
                </a:solidFill>
                <a:latin typeface="Arial" panose="020B0604020202020204" pitchFamily="34" charset="0"/>
                <a:cs typeface="Arial" panose="020B0604020202020204" pitchFamily="34" charset="0"/>
              </a:rPr>
              <a:t>And artistic score can often be very subjective. It's difficult to judge structure and artistic at the same time. </a:t>
            </a:r>
          </a:p>
        </p:txBody>
      </p:sp>
    </p:spTree>
    <p:extLst>
      <p:ext uri="{BB962C8B-B14F-4D97-AF65-F5344CB8AC3E}">
        <p14:creationId xmlns:p14="http://schemas.microsoft.com/office/powerpoint/2010/main" val="24572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P spid="2"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75D2B-5BD4-33F3-F93A-F1CFAEC05EA0}"/>
              </a:ext>
            </a:extLst>
          </p:cNvPr>
          <p:cNvSpPr>
            <a:spLocks noGrp="1"/>
          </p:cNvSpPr>
          <p:nvPr>
            <p:ph type="body" sz="quarter" idx="11"/>
          </p:nvPr>
        </p:nvSpPr>
        <p:spPr>
          <a:xfrm>
            <a:off x="377999" y="1090106"/>
            <a:ext cx="8387999" cy="3467954"/>
          </a:xfrm>
        </p:spPr>
        <p:txBody>
          <a:bodyPr/>
          <a:lstStyle/>
          <a:p>
            <a:pPr lvl="1"/>
            <a:r>
              <a:rPr lang="en-GB" dirty="0"/>
              <a:t>125 responses</a:t>
            </a:r>
          </a:p>
        </p:txBody>
      </p:sp>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7999" y="215786"/>
            <a:ext cx="8619351" cy="496188"/>
          </a:xfrm>
        </p:spPr>
        <p:txBody>
          <a:bodyPr/>
          <a:lstStyle/>
          <a:p>
            <a:r>
              <a:rPr lang="en-SK" sz="2200" dirty="0"/>
              <a:t>6.</a:t>
            </a:r>
            <a:r>
              <a:rPr lang="en-SK" dirty="0"/>
              <a:t> </a:t>
            </a:r>
            <a:r>
              <a:rPr lang="en-SK" sz="2000" dirty="0"/>
              <a:t>What do you thing could be improved/changed in the individual/Pas De Deux/Squads/Team competitions?</a:t>
            </a:r>
            <a:endParaRPr lang="en-GB" sz="2000" dirty="0"/>
          </a:p>
        </p:txBody>
      </p:sp>
      <p:pic>
        <p:nvPicPr>
          <p:cNvPr id="5" name="Picture 4" descr="Chart&#10;&#10;Description automatically generated">
            <a:extLst>
              <a:ext uri="{FF2B5EF4-FFF2-40B4-BE49-F238E27FC236}">
                <a16:creationId xmlns:a16="http://schemas.microsoft.com/office/drawing/2014/main" id="{7C0BEB67-ED16-E23F-4FB1-4205A99444AB}"/>
              </a:ext>
            </a:extLst>
          </p:cNvPr>
          <p:cNvPicPr>
            <a:picLocks noChangeAspect="1"/>
          </p:cNvPicPr>
          <p:nvPr/>
        </p:nvPicPr>
        <p:blipFill>
          <a:blip r:embed="rId3"/>
          <a:stretch>
            <a:fillRect/>
          </a:stretch>
        </p:blipFill>
        <p:spPr>
          <a:xfrm>
            <a:off x="1632043" y="1514579"/>
            <a:ext cx="5271158" cy="2766864"/>
          </a:xfrm>
          <a:prstGeom prst="rect">
            <a:avLst/>
          </a:prstGeom>
        </p:spPr>
      </p:pic>
    </p:spTree>
    <p:extLst>
      <p:ext uri="{BB962C8B-B14F-4D97-AF65-F5344CB8AC3E}">
        <p14:creationId xmlns:p14="http://schemas.microsoft.com/office/powerpoint/2010/main" val="1024671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sz="2200" dirty="0"/>
              <a:t>6. What do you thing could be improved/changed in the individual/Pas De Deux/Squads/Team competitions?</a:t>
            </a:r>
            <a:endParaRPr lang="en-GB" sz="2200"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378000" y="963570"/>
            <a:ext cx="8387999" cy="3467954"/>
          </a:xfrm>
        </p:spPr>
        <p:txBody>
          <a:bodyPr/>
          <a:lstStyle/>
          <a:p>
            <a:r>
              <a:rPr lang="en-GB" b="1" dirty="0"/>
              <a:t>Squad – </a:t>
            </a:r>
            <a:r>
              <a:rPr lang="en-GB" dirty="0"/>
              <a:t> the length of the free test, number of squad members, limit the number of triples.</a:t>
            </a:r>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5416" y="1699405"/>
            <a:ext cx="3414467" cy="16905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Shorter times of freestyles, probably less people in the squad, restrictions on the number of triples, </a:t>
            </a:r>
            <a:r>
              <a:rPr lang="en-GB" sz="1400" b="1" dirty="0">
                <a:solidFill>
                  <a:schemeClr val="tx1"/>
                </a:solidFill>
                <a:latin typeface="Arial" panose="020B0604020202020204" pitchFamily="34" charset="0"/>
                <a:cs typeface="Arial" panose="020B0604020202020204" pitchFamily="34" charset="0"/>
              </a:rPr>
              <a:t>diminishing or deleting the DOD, as it changes almost nothing in scores</a:t>
            </a:r>
            <a:r>
              <a:rPr lang="en-GB" sz="1400" dirty="0">
                <a:solidFill>
                  <a:schemeClr val="tx1"/>
                </a:solidFill>
                <a:latin typeface="Arial" panose="020B0604020202020204" pitchFamily="34" charset="0"/>
                <a:cs typeface="Arial" panose="020B0604020202020204" pitchFamily="34" charset="0"/>
              </a:rPr>
              <a:t> - more focus on harmony with the horse and composition </a:t>
            </a:r>
          </a:p>
        </p:txBody>
      </p:sp>
      <p:sp>
        <p:nvSpPr>
          <p:cNvPr id="9" name="Rounded Rectangular Callout 8">
            <a:extLst>
              <a:ext uri="{FF2B5EF4-FFF2-40B4-BE49-F238E27FC236}">
                <a16:creationId xmlns:a16="http://schemas.microsoft.com/office/drawing/2014/main" id="{B88BA87B-13F0-2BAB-ED9E-4A437504060D}"/>
              </a:ext>
            </a:extLst>
          </p:cNvPr>
          <p:cNvSpPr/>
          <p:nvPr/>
        </p:nvSpPr>
        <p:spPr>
          <a:xfrm>
            <a:off x="6732934" y="1406601"/>
            <a:ext cx="2127246" cy="937656"/>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Squad - change the rules because of heavy exercises and triples</a:t>
            </a:r>
          </a:p>
        </p:txBody>
      </p:sp>
      <p:sp>
        <p:nvSpPr>
          <p:cNvPr id="10" name="Rounded Rectangular Callout 9">
            <a:extLst>
              <a:ext uri="{FF2B5EF4-FFF2-40B4-BE49-F238E27FC236}">
                <a16:creationId xmlns:a16="http://schemas.microsoft.com/office/drawing/2014/main" id="{6035AC06-D5A9-B4C7-02DE-103116512443}"/>
              </a:ext>
            </a:extLst>
          </p:cNvPr>
          <p:cNvSpPr/>
          <p:nvPr/>
        </p:nvSpPr>
        <p:spPr>
          <a:xfrm>
            <a:off x="6533145" y="2514486"/>
            <a:ext cx="2614338" cy="192132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00" b="1" dirty="0">
                <a:solidFill>
                  <a:schemeClr val="tx1"/>
                </a:solidFill>
                <a:latin typeface="Arial" panose="020B0604020202020204" pitchFamily="34" charset="0"/>
                <a:cs typeface="Arial" panose="020B0604020202020204" pitchFamily="34" charset="0"/>
              </a:rPr>
              <a:t>Decrease Squad FS length to 3 minutes</a:t>
            </a:r>
            <a:r>
              <a:rPr lang="en-GB" sz="1300" dirty="0">
                <a:solidFill>
                  <a:schemeClr val="tx1"/>
                </a:solidFill>
                <a:latin typeface="Arial" panose="020B0604020202020204" pitchFamily="34" charset="0"/>
                <a:cs typeface="Arial" panose="020B0604020202020204" pitchFamily="34" charset="0"/>
              </a:rPr>
              <a:t>. Decrease PDD time to 1.5 minutes (3*). </a:t>
            </a:r>
            <a:r>
              <a:rPr lang="en-GB" sz="1300" b="1" dirty="0">
                <a:solidFill>
                  <a:schemeClr val="tx1"/>
                </a:solidFill>
                <a:latin typeface="Arial" panose="020B0604020202020204" pitchFamily="34" charset="0"/>
                <a:cs typeface="Arial" panose="020B0604020202020204" pitchFamily="34" charset="0"/>
              </a:rPr>
              <a:t>Limit number of triples for all levels of squads </a:t>
            </a:r>
            <a:r>
              <a:rPr lang="en-GB" sz="1300" dirty="0">
                <a:solidFill>
                  <a:schemeClr val="tx1"/>
                </a:solidFill>
                <a:latin typeface="Arial" panose="020B0604020202020204" pitchFamily="34" charset="0"/>
                <a:cs typeface="Arial" panose="020B0604020202020204" pitchFamily="34" charset="0"/>
              </a:rPr>
              <a:t>(6 static triples). Change static compulsories to be held for 3 strides (consistent with FS and TT</a:t>
            </a:r>
            <a:r>
              <a:rPr lang="en-GB" sz="1400" dirty="0">
                <a:solidFill>
                  <a:schemeClr val="tx1"/>
                </a:solidFill>
                <a:latin typeface="Arial" panose="020B0604020202020204" pitchFamily="34" charset="0"/>
                <a:cs typeface="Arial" panose="020B0604020202020204" pitchFamily="34" charset="0"/>
              </a:rPr>
              <a:t>)</a:t>
            </a:r>
          </a:p>
        </p:txBody>
      </p:sp>
      <p:sp>
        <p:nvSpPr>
          <p:cNvPr id="12" name="Rounded Rectangular Callout 11">
            <a:extLst>
              <a:ext uri="{FF2B5EF4-FFF2-40B4-BE49-F238E27FC236}">
                <a16:creationId xmlns:a16="http://schemas.microsoft.com/office/drawing/2014/main" id="{74D58311-9A52-07DA-D0BF-9E444CF16B40}"/>
              </a:ext>
            </a:extLst>
          </p:cNvPr>
          <p:cNvSpPr/>
          <p:nvPr/>
        </p:nvSpPr>
        <p:spPr>
          <a:xfrm>
            <a:off x="3577345" y="1415723"/>
            <a:ext cx="2987294" cy="208702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00" dirty="0">
                <a:solidFill>
                  <a:schemeClr val="tx1"/>
                </a:solidFill>
                <a:latin typeface="Arial" panose="020B0604020202020204" pitchFamily="34" charset="0"/>
                <a:cs typeface="Arial" panose="020B0604020202020204" pitchFamily="34" charset="0"/>
              </a:rPr>
              <a:t>Squads. </a:t>
            </a:r>
            <a:r>
              <a:rPr lang="en-GB" sz="1300" b="1" dirty="0">
                <a:solidFill>
                  <a:schemeClr val="tx1"/>
                </a:solidFill>
                <a:latin typeface="Arial" panose="020B0604020202020204" pitchFamily="34" charset="0"/>
                <a:cs typeface="Arial" panose="020B0604020202020204" pitchFamily="34" charset="0"/>
              </a:rPr>
              <a:t>I think are the hardest on our horses with 3 people on for a longer period</a:t>
            </a:r>
            <a:r>
              <a:rPr lang="en-GB" sz="1300" dirty="0">
                <a:solidFill>
                  <a:schemeClr val="tx1"/>
                </a:solidFill>
                <a:latin typeface="Arial" panose="020B0604020202020204" pitchFamily="34" charset="0"/>
                <a:cs typeface="Arial" panose="020B0604020202020204" pitchFamily="34" charset="0"/>
              </a:rPr>
              <a:t> of time or even just having to canter longer rounds during practice. There are a lot of options I could see helping us with that: shortening the FS time for teams, having less people on a team, asking for less triples.</a:t>
            </a:r>
          </a:p>
        </p:txBody>
      </p:sp>
      <p:sp>
        <p:nvSpPr>
          <p:cNvPr id="6" name="Rounded Rectangular Callout 5">
            <a:extLst>
              <a:ext uri="{FF2B5EF4-FFF2-40B4-BE49-F238E27FC236}">
                <a16:creationId xmlns:a16="http://schemas.microsoft.com/office/drawing/2014/main" id="{828463C5-09A6-3A30-4651-418B2981B262}"/>
              </a:ext>
            </a:extLst>
          </p:cNvPr>
          <p:cNvSpPr/>
          <p:nvPr/>
        </p:nvSpPr>
        <p:spPr>
          <a:xfrm>
            <a:off x="1375985" y="3398152"/>
            <a:ext cx="2758539" cy="155418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I strongly believe squad freestyle should be brought down to 3 minutes in length. Or perhaps a new division entirely, something like 4 </a:t>
            </a:r>
            <a:r>
              <a:rPr lang="en-GB" sz="1200" b="1" dirty="0" err="1">
                <a:solidFill>
                  <a:schemeClr val="tx1"/>
                </a:solidFill>
                <a:latin typeface="Arial" panose="020B0604020202020204" pitchFamily="34" charset="0"/>
                <a:cs typeface="Arial" panose="020B0604020202020204" pitchFamily="34" charset="0"/>
              </a:rPr>
              <a:t>vaulters</a:t>
            </a:r>
            <a:r>
              <a:rPr lang="en-GB" sz="1200" b="1" dirty="0">
                <a:solidFill>
                  <a:schemeClr val="tx1"/>
                </a:solidFill>
                <a:latin typeface="Arial" panose="020B0604020202020204" pitchFamily="34" charset="0"/>
                <a:cs typeface="Arial" panose="020B0604020202020204" pitchFamily="34" charset="0"/>
              </a:rPr>
              <a:t> total,</a:t>
            </a:r>
            <a:r>
              <a:rPr lang="en-GB" sz="1200" dirty="0">
                <a:solidFill>
                  <a:schemeClr val="tx1"/>
                </a:solidFill>
                <a:latin typeface="Arial" panose="020B0604020202020204" pitchFamily="34" charset="0"/>
                <a:cs typeface="Arial" panose="020B0604020202020204" pitchFamily="34" charset="0"/>
              </a:rPr>
              <a:t> with a limit to how many triples they perform? Something needs to evolve soon in this division. </a:t>
            </a:r>
          </a:p>
        </p:txBody>
      </p:sp>
    </p:spTree>
    <p:extLst>
      <p:ext uri="{BB962C8B-B14F-4D97-AF65-F5344CB8AC3E}">
        <p14:creationId xmlns:p14="http://schemas.microsoft.com/office/powerpoint/2010/main" val="7459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sz="2000" dirty="0"/>
              <a:t>6. What do you thing could be improved/changed in the individual/Pas De Deux/Squads/Team competitions?</a:t>
            </a:r>
            <a:endParaRPr lang="en-GB" sz="2000"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445980" y="1217719"/>
            <a:ext cx="8387999" cy="3467954"/>
          </a:xfrm>
        </p:spPr>
        <p:txBody>
          <a:bodyPr/>
          <a:lstStyle/>
          <a:p>
            <a:r>
              <a:rPr lang="en-GB" b="1" dirty="0"/>
              <a:t>Horse welfare</a:t>
            </a:r>
            <a:endParaRPr lang="en-GB" dirty="0"/>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369347" y="2047337"/>
            <a:ext cx="2564741" cy="933598"/>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I think the knowledge about how to train and manage a vaulting horse could be lots better</a:t>
            </a:r>
          </a:p>
        </p:txBody>
      </p:sp>
      <p:sp>
        <p:nvSpPr>
          <p:cNvPr id="7" name="Rounded Rectangular Callout 6">
            <a:extLst>
              <a:ext uri="{FF2B5EF4-FFF2-40B4-BE49-F238E27FC236}">
                <a16:creationId xmlns:a16="http://schemas.microsoft.com/office/drawing/2014/main" id="{21FF8C81-AB69-A32B-9775-9ADF64173006}"/>
              </a:ext>
            </a:extLst>
          </p:cNvPr>
          <p:cNvSpPr/>
          <p:nvPr/>
        </p:nvSpPr>
        <p:spPr>
          <a:xfrm>
            <a:off x="310021" y="3513238"/>
            <a:ext cx="2564741" cy="933598"/>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Scoring of horses needs to have some form of oversight. </a:t>
            </a:r>
          </a:p>
        </p:txBody>
      </p:sp>
      <p:sp>
        <p:nvSpPr>
          <p:cNvPr id="11" name="Rounded Rectangular Callout 10">
            <a:extLst>
              <a:ext uri="{FF2B5EF4-FFF2-40B4-BE49-F238E27FC236}">
                <a16:creationId xmlns:a16="http://schemas.microsoft.com/office/drawing/2014/main" id="{9CCCB32E-8472-A93B-DC33-71865A729E2F}"/>
              </a:ext>
            </a:extLst>
          </p:cNvPr>
          <p:cNvSpPr/>
          <p:nvPr/>
        </p:nvSpPr>
        <p:spPr>
          <a:xfrm>
            <a:off x="3357608" y="1496879"/>
            <a:ext cx="2564741" cy="933598"/>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Teams *3 senior: Fewer three-man exercises to take care of the horse</a:t>
            </a:r>
          </a:p>
        </p:txBody>
      </p:sp>
      <p:sp>
        <p:nvSpPr>
          <p:cNvPr id="13" name="Rounded Rectangular Callout 12">
            <a:extLst>
              <a:ext uri="{FF2B5EF4-FFF2-40B4-BE49-F238E27FC236}">
                <a16:creationId xmlns:a16="http://schemas.microsoft.com/office/drawing/2014/main" id="{D12DDAFA-C5A3-0A75-AA57-DC7DB1DBCAB5}"/>
              </a:ext>
            </a:extLst>
          </p:cNvPr>
          <p:cNvSpPr/>
          <p:nvPr/>
        </p:nvSpPr>
        <p:spPr>
          <a:xfrm>
            <a:off x="3261280" y="3131501"/>
            <a:ext cx="2757398" cy="1281908"/>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b="1" dirty="0">
                <a:solidFill>
                  <a:schemeClr val="tx1"/>
                </a:solidFill>
                <a:latin typeface="Arial" panose="020B0604020202020204" pitchFamily="34" charset="0"/>
                <a:cs typeface="Arial" panose="020B0604020202020204" pitchFamily="34" charset="0"/>
              </a:rPr>
              <a:t>Horse welfare should be the highest importance, judges should accept way less in competition when they see a horse having a hard time. </a:t>
            </a:r>
            <a:r>
              <a:rPr lang="en-GB" sz="1400" b="1" dirty="0">
                <a:latin typeface="Arial" panose="020B0604020202020204" pitchFamily="34" charset="0"/>
                <a:cs typeface="Arial" panose="020B0604020202020204" pitchFamily="34" charset="0"/>
              </a:rPr>
              <a:t/>
            </a:r>
            <a:br>
              <a:rPr lang="en-GB" sz="1400" b="1" dirty="0">
                <a:latin typeface="Arial" panose="020B0604020202020204" pitchFamily="34" charset="0"/>
                <a:cs typeface="Arial" panose="020B0604020202020204" pitchFamily="34" charset="0"/>
              </a:rPr>
            </a:br>
            <a:endParaRPr lang="en-GB" sz="1400" b="1" dirty="0">
              <a:solidFill>
                <a:schemeClr val="tx1"/>
              </a:solidFill>
              <a:latin typeface="Arial" panose="020B0604020202020204" pitchFamily="34" charset="0"/>
              <a:cs typeface="Arial" panose="020B0604020202020204" pitchFamily="34" charset="0"/>
            </a:endParaRPr>
          </a:p>
        </p:txBody>
      </p:sp>
      <p:sp>
        <p:nvSpPr>
          <p:cNvPr id="14" name="Rounded Rectangular Callout 13">
            <a:extLst>
              <a:ext uri="{FF2B5EF4-FFF2-40B4-BE49-F238E27FC236}">
                <a16:creationId xmlns:a16="http://schemas.microsoft.com/office/drawing/2014/main" id="{5D2B765D-3369-0A4C-4DED-E623E708EF3A}"/>
              </a:ext>
            </a:extLst>
          </p:cNvPr>
          <p:cNvSpPr/>
          <p:nvPr/>
        </p:nvSpPr>
        <p:spPr>
          <a:xfrm>
            <a:off x="6209915" y="1722607"/>
            <a:ext cx="2757397" cy="2203174"/>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Decrease the amount of time for PPD to 90 seconds and squad to 3 minutes. </a:t>
            </a:r>
            <a:r>
              <a:rPr lang="en-GB" sz="1400" b="1" dirty="0">
                <a:solidFill>
                  <a:schemeClr val="tx1"/>
                </a:solidFill>
                <a:latin typeface="Arial" panose="020B0604020202020204" pitchFamily="34" charset="0"/>
                <a:cs typeface="Arial" panose="020B0604020202020204" pitchFamily="34" charset="0"/>
              </a:rPr>
              <a:t>Putting the horse first since without the horse, there is no sport. </a:t>
            </a:r>
            <a:r>
              <a:rPr lang="en-GB" sz="1400" dirty="0">
                <a:solidFill>
                  <a:schemeClr val="tx1"/>
                </a:solidFill>
                <a:latin typeface="Arial" panose="020B0604020202020204" pitchFamily="34" charset="0"/>
                <a:cs typeface="Arial" panose="020B0604020202020204" pitchFamily="34" charset="0"/>
              </a:rPr>
              <a:t>Potentially getting rid of mandatory outside ground jumps and excessive time on the neck.</a:t>
            </a:r>
          </a:p>
        </p:txBody>
      </p:sp>
    </p:spTree>
    <p:extLst>
      <p:ext uri="{BB962C8B-B14F-4D97-AF65-F5344CB8AC3E}">
        <p14:creationId xmlns:p14="http://schemas.microsoft.com/office/powerpoint/2010/main" val="33293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75D2B-5BD4-33F3-F93A-F1CFAEC05EA0}"/>
              </a:ext>
            </a:extLst>
          </p:cNvPr>
          <p:cNvSpPr>
            <a:spLocks noGrp="1"/>
          </p:cNvSpPr>
          <p:nvPr>
            <p:ph type="body" sz="quarter" idx="11"/>
          </p:nvPr>
        </p:nvSpPr>
        <p:spPr>
          <a:xfrm>
            <a:off x="377999" y="1134367"/>
            <a:ext cx="8387999" cy="3467954"/>
          </a:xfrm>
        </p:spPr>
        <p:txBody>
          <a:bodyPr/>
          <a:lstStyle/>
          <a:p>
            <a:pPr lvl="1"/>
            <a:r>
              <a:rPr lang="en-GB" dirty="0"/>
              <a:t>125 responses</a:t>
            </a:r>
          </a:p>
        </p:txBody>
      </p:sp>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7999" y="215786"/>
            <a:ext cx="8619351" cy="496188"/>
          </a:xfrm>
        </p:spPr>
        <p:txBody>
          <a:bodyPr/>
          <a:lstStyle/>
          <a:p>
            <a:r>
              <a:rPr lang="en-SK" dirty="0"/>
              <a:t>7. What changes would you like to see </a:t>
            </a:r>
            <a:r>
              <a:rPr lang="en-GB" dirty="0" err="1"/>
              <a:t>i</a:t>
            </a:r>
            <a:r>
              <a:rPr lang="en-SK" dirty="0"/>
              <a:t>n the next 5 – 10 years in sport?</a:t>
            </a:r>
            <a:endParaRPr lang="en-GB" dirty="0"/>
          </a:p>
        </p:txBody>
      </p:sp>
      <p:pic>
        <p:nvPicPr>
          <p:cNvPr id="6" name="Picture 5">
            <a:extLst>
              <a:ext uri="{FF2B5EF4-FFF2-40B4-BE49-F238E27FC236}">
                <a16:creationId xmlns:a16="http://schemas.microsoft.com/office/drawing/2014/main" id="{90E9A3CD-2246-5377-0A40-F603CD316A7E}"/>
              </a:ext>
            </a:extLst>
          </p:cNvPr>
          <p:cNvPicPr>
            <a:picLocks noChangeAspect="1"/>
          </p:cNvPicPr>
          <p:nvPr/>
        </p:nvPicPr>
        <p:blipFill>
          <a:blip r:embed="rId3"/>
          <a:stretch>
            <a:fillRect/>
          </a:stretch>
        </p:blipFill>
        <p:spPr>
          <a:xfrm>
            <a:off x="300277" y="1583223"/>
            <a:ext cx="8774793" cy="988527"/>
          </a:xfrm>
          <a:prstGeom prst="rect">
            <a:avLst/>
          </a:prstGeom>
        </p:spPr>
      </p:pic>
    </p:spTree>
    <p:extLst>
      <p:ext uri="{BB962C8B-B14F-4D97-AF65-F5344CB8AC3E}">
        <p14:creationId xmlns:p14="http://schemas.microsoft.com/office/powerpoint/2010/main" val="3437625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75D2B-5BD4-33F3-F93A-F1CFAEC05EA0}"/>
              </a:ext>
            </a:extLst>
          </p:cNvPr>
          <p:cNvSpPr>
            <a:spLocks noGrp="1"/>
          </p:cNvSpPr>
          <p:nvPr>
            <p:ph type="body" sz="quarter" idx="11"/>
          </p:nvPr>
        </p:nvSpPr>
        <p:spPr>
          <a:xfrm>
            <a:off x="377999" y="1134367"/>
            <a:ext cx="8387999" cy="3467954"/>
          </a:xfrm>
        </p:spPr>
        <p:txBody>
          <a:bodyPr/>
          <a:lstStyle/>
          <a:p>
            <a:pPr lvl="1"/>
            <a:r>
              <a:rPr lang="en-GB" dirty="0"/>
              <a:t>146 responses</a:t>
            </a:r>
          </a:p>
        </p:txBody>
      </p:sp>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7999" y="215786"/>
            <a:ext cx="8619351" cy="496188"/>
          </a:xfrm>
        </p:spPr>
        <p:txBody>
          <a:bodyPr/>
          <a:lstStyle/>
          <a:p>
            <a:r>
              <a:rPr lang="en-SK" dirty="0"/>
              <a:t>8. </a:t>
            </a:r>
            <a:r>
              <a:rPr lang="sk-SK" dirty="0" err="1"/>
              <a:t>What</a:t>
            </a:r>
            <a:r>
              <a:rPr lang="sk-SK" dirty="0"/>
              <a:t> do </a:t>
            </a:r>
            <a:r>
              <a:rPr lang="sk-SK" dirty="0" err="1"/>
              <a:t>you</a:t>
            </a:r>
            <a:r>
              <a:rPr lang="sk-SK" dirty="0"/>
              <a:t> </a:t>
            </a:r>
            <a:r>
              <a:rPr lang="sk-SK" dirty="0" err="1"/>
              <a:t>think</a:t>
            </a:r>
            <a:r>
              <a:rPr lang="sk-SK" dirty="0"/>
              <a:t> </a:t>
            </a:r>
            <a:r>
              <a:rPr lang="sk-SK" dirty="0" err="1"/>
              <a:t>we</a:t>
            </a:r>
            <a:r>
              <a:rPr lang="sk-SK" dirty="0"/>
              <a:t> </a:t>
            </a:r>
            <a:r>
              <a:rPr lang="sk-SK" dirty="0" err="1"/>
              <a:t>can</a:t>
            </a:r>
            <a:r>
              <a:rPr lang="sk-SK" dirty="0"/>
              <a:t> do to </a:t>
            </a:r>
            <a:r>
              <a:rPr lang="sk-SK" dirty="0" err="1"/>
              <a:t>promote</a:t>
            </a:r>
            <a:r>
              <a:rPr lang="sk-SK" dirty="0"/>
              <a:t> </a:t>
            </a:r>
            <a:r>
              <a:rPr lang="sk-SK" dirty="0" err="1"/>
              <a:t>our</a:t>
            </a:r>
            <a:r>
              <a:rPr lang="sk-SK" dirty="0"/>
              <a:t> </a:t>
            </a:r>
            <a:r>
              <a:rPr lang="sk-SK" dirty="0" err="1"/>
              <a:t>sport</a:t>
            </a:r>
            <a:r>
              <a:rPr lang="sk-SK" dirty="0"/>
              <a:t> </a:t>
            </a:r>
            <a:r>
              <a:rPr lang="sk-SK" dirty="0" err="1"/>
              <a:t>better</a:t>
            </a:r>
            <a:r>
              <a:rPr lang="en-SK" dirty="0"/>
              <a:t>?</a:t>
            </a:r>
            <a:endParaRPr lang="en-GB" dirty="0"/>
          </a:p>
        </p:txBody>
      </p:sp>
      <p:pic>
        <p:nvPicPr>
          <p:cNvPr id="5" name="Picture 4" descr="Application, table&#10;&#10;Description automatically generated">
            <a:extLst>
              <a:ext uri="{FF2B5EF4-FFF2-40B4-BE49-F238E27FC236}">
                <a16:creationId xmlns:a16="http://schemas.microsoft.com/office/drawing/2014/main" id="{C372B59E-B2A4-929C-8750-3A08BC3E4EAA}"/>
              </a:ext>
            </a:extLst>
          </p:cNvPr>
          <p:cNvPicPr>
            <a:picLocks noChangeAspect="1"/>
          </p:cNvPicPr>
          <p:nvPr/>
        </p:nvPicPr>
        <p:blipFill>
          <a:blip r:embed="rId3"/>
          <a:stretch>
            <a:fillRect/>
          </a:stretch>
        </p:blipFill>
        <p:spPr>
          <a:xfrm>
            <a:off x="108523" y="1472722"/>
            <a:ext cx="8888828" cy="1354557"/>
          </a:xfrm>
          <a:prstGeom prst="rect">
            <a:avLst/>
          </a:prstGeom>
        </p:spPr>
      </p:pic>
    </p:spTree>
    <p:extLst>
      <p:ext uri="{BB962C8B-B14F-4D97-AF65-F5344CB8AC3E}">
        <p14:creationId xmlns:p14="http://schemas.microsoft.com/office/powerpoint/2010/main" val="187805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rgbClr val="2CDACE"/>
            </a:gs>
            <a:gs pos="0">
              <a:schemeClr val="accent1">
                <a:lumMod val="89000"/>
              </a:schemeClr>
            </a:gs>
            <a:gs pos="0">
              <a:schemeClr val="accent1">
                <a:lumMod val="91000"/>
                <a:lumOff val="9000"/>
                <a:alpha val="56356"/>
              </a:schemeClr>
            </a:gs>
            <a:gs pos="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3EAC12-A954-9D4A-B490-6BCB44917D0D}"/>
              </a:ext>
            </a:extLst>
          </p:cNvPr>
          <p:cNvSpPr>
            <a:spLocks noGrp="1"/>
          </p:cNvSpPr>
          <p:nvPr>
            <p:ph type="title"/>
          </p:nvPr>
        </p:nvSpPr>
        <p:spPr/>
        <p:txBody>
          <a:bodyPr/>
          <a:lstStyle/>
          <a:p>
            <a:r>
              <a:rPr lang="en-SK" dirty="0"/>
              <a:t>PURPOSE OF THE SESSION</a:t>
            </a:r>
          </a:p>
        </p:txBody>
      </p:sp>
      <p:pic>
        <p:nvPicPr>
          <p:cNvPr id="5" name="Picture 4">
            <a:extLst>
              <a:ext uri="{FF2B5EF4-FFF2-40B4-BE49-F238E27FC236}">
                <a16:creationId xmlns:a16="http://schemas.microsoft.com/office/drawing/2014/main" id="{025B22C9-14C2-EB7A-FB2C-C64E05A97B4B}"/>
              </a:ext>
            </a:extLst>
          </p:cNvPr>
          <p:cNvPicPr>
            <a:picLocks noChangeAspect="1"/>
          </p:cNvPicPr>
          <p:nvPr/>
        </p:nvPicPr>
        <p:blipFill>
          <a:blip r:embed="rId3"/>
          <a:stretch>
            <a:fillRect/>
          </a:stretch>
        </p:blipFill>
        <p:spPr>
          <a:xfrm rot="21199370">
            <a:off x="-159014" y="805806"/>
            <a:ext cx="1996278" cy="2923582"/>
          </a:xfrm>
          <a:prstGeom prst="rect">
            <a:avLst/>
          </a:prstGeom>
          <a:ln>
            <a:noFill/>
          </a:ln>
          <a:effectLst>
            <a:outerShdw blurRad="190500" algn="tl" rotWithShape="0">
              <a:srgbClr val="000000">
                <a:alpha val="70000"/>
              </a:srgbClr>
            </a:outerShdw>
          </a:effectLst>
        </p:spPr>
      </p:pic>
      <p:pic>
        <p:nvPicPr>
          <p:cNvPr id="13" name="Picture 12" descr="A picture containing ground, person, sport, riding&#10;&#10;Description automatically generated">
            <a:extLst>
              <a:ext uri="{FF2B5EF4-FFF2-40B4-BE49-F238E27FC236}">
                <a16:creationId xmlns:a16="http://schemas.microsoft.com/office/drawing/2014/main" id="{76FC79B9-16F2-CC05-F09D-1476CDE32ED6}"/>
              </a:ext>
            </a:extLst>
          </p:cNvPr>
          <p:cNvPicPr>
            <a:picLocks noChangeAspect="1"/>
          </p:cNvPicPr>
          <p:nvPr/>
        </p:nvPicPr>
        <p:blipFill rotWithShape="1">
          <a:blip r:embed="rId4"/>
          <a:srcRect l="6021" r="8270"/>
          <a:stretch/>
        </p:blipFill>
        <p:spPr>
          <a:xfrm>
            <a:off x="3369477" y="3177425"/>
            <a:ext cx="2599808" cy="2023451"/>
          </a:xfrm>
          <a:prstGeom prst="rect">
            <a:avLst/>
          </a:prstGeom>
        </p:spPr>
      </p:pic>
      <p:pic>
        <p:nvPicPr>
          <p:cNvPr id="7" name="Picture 6" descr="A picture containing person, ground, sport, female&#10;&#10;Description automatically generated">
            <a:extLst>
              <a:ext uri="{FF2B5EF4-FFF2-40B4-BE49-F238E27FC236}">
                <a16:creationId xmlns:a16="http://schemas.microsoft.com/office/drawing/2014/main" id="{2729C44F-6772-AC39-C73F-E4CA9311FA80}"/>
              </a:ext>
            </a:extLst>
          </p:cNvPr>
          <p:cNvPicPr>
            <a:picLocks noChangeAspect="1"/>
          </p:cNvPicPr>
          <p:nvPr/>
        </p:nvPicPr>
        <p:blipFill rotWithShape="1">
          <a:blip r:embed="rId5"/>
          <a:srcRect l="20273" r="8507"/>
          <a:stretch/>
        </p:blipFill>
        <p:spPr>
          <a:xfrm rot="20913869">
            <a:off x="3157910" y="821517"/>
            <a:ext cx="2828179" cy="2644067"/>
          </a:xfrm>
          <a:prstGeom prst="rect">
            <a:avLst/>
          </a:prstGeom>
          <a:ln>
            <a:noFill/>
          </a:ln>
          <a:effectLst>
            <a:outerShdw blurRad="190500" algn="tl" rotWithShape="0">
              <a:srgbClr val="000000">
                <a:alpha val="70000"/>
              </a:srgbClr>
            </a:outerShdw>
          </a:effectLst>
        </p:spPr>
      </p:pic>
      <p:pic>
        <p:nvPicPr>
          <p:cNvPr id="9" name="Picture 8" descr="A picture containing ground, sport&#10;&#10;Description automatically generated">
            <a:extLst>
              <a:ext uri="{FF2B5EF4-FFF2-40B4-BE49-F238E27FC236}">
                <a16:creationId xmlns:a16="http://schemas.microsoft.com/office/drawing/2014/main" id="{AE71FAFF-A1CE-770A-C2E6-D9CBE3B41829}"/>
              </a:ext>
            </a:extLst>
          </p:cNvPr>
          <p:cNvPicPr>
            <a:picLocks noChangeAspect="1"/>
          </p:cNvPicPr>
          <p:nvPr/>
        </p:nvPicPr>
        <p:blipFill rotWithShape="1">
          <a:blip r:embed="rId6"/>
          <a:srcRect l="17122" r="26639"/>
          <a:stretch/>
        </p:blipFill>
        <p:spPr>
          <a:xfrm rot="408188">
            <a:off x="5898283" y="328797"/>
            <a:ext cx="3251610" cy="4184310"/>
          </a:xfrm>
          <a:prstGeom prst="rect">
            <a:avLst/>
          </a:prstGeom>
          <a:ln>
            <a:noFill/>
          </a:ln>
          <a:effectLst>
            <a:outerShdw blurRad="190500" algn="tl" rotWithShape="0">
              <a:srgbClr val="000000">
                <a:alpha val="70000"/>
              </a:srgbClr>
            </a:outerShdw>
          </a:effectLst>
        </p:spPr>
      </p:pic>
      <p:pic>
        <p:nvPicPr>
          <p:cNvPr id="11" name="Picture 10" descr="A picture containing person, dancer, arm&#10;&#10;Description automatically generated">
            <a:extLst>
              <a:ext uri="{FF2B5EF4-FFF2-40B4-BE49-F238E27FC236}">
                <a16:creationId xmlns:a16="http://schemas.microsoft.com/office/drawing/2014/main" id="{9E01FB3C-DE86-75E9-24AD-D066E22B489C}"/>
              </a:ext>
            </a:extLst>
          </p:cNvPr>
          <p:cNvPicPr>
            <a:picLocks noChangeAspect="1"/>
          </p:cNvPicPr>
          <p:nvPr/>
        </p:nvPicPr>
        <p:blipFill rotWithShape="1">
          <a:blip r:embed="rId7"/>
          <a:srcRect l="13413" t="4089" r="9497"/>
          <a:stretch/>
        </p:blipFill>
        <p:spPr>
          <a:xfrm>
            <a:off x="1435221" y="1433236"/>
            <a:ext cx="1818180" cy="33909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263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8. </a:t>
            </a:r>
            <a:r>
              <a:rPr lang="sk-SK" dirty="0" err="1"/>
              <a:t>What</a:t>
            </a:r>
            <a:r>
              <a:rPr lang="sk-SK" dirty="0"/>
              <a:t> do </a:t>
            </a:r>
            <a:r>
              <a:rPr lang="sk-SK" dirty="0" err="1"/>
              <a:t>you</a:t>
            </a:r>
            <a:r>
              <a:rPr lang="sk-SK" dirty="0"/>
              <a:t> </a:t>
            </a:r>
            <a:r>
              <a:rPr lang="sk-SK" dirty="0" err="1"/>
              <a:t>think</a:t>
            </a:r>
            <a:r>
              <a:rPr lang="sk-SK" dirty="0"/>
              <a:t> </a:t>
            </a:r>
            <a:r>
              <a:rPr lang="sk-SK" dirty="0" err="1"/>
              <a:t>we</a:t>
            </a:r>
            <a:r>
              <a:rPr lang="sk-SK" dirty="0"/>
              <a:t> </a:t>
            </a:r>
            <a:r>
              <a:rPr lang="sk-SK" dirty="0" err="1"/>
              <a:t>can</a:t>
            </a:r>
            <a:r>
              <a:rPr lang="sk-SK" dirty="0"/>
              <a:t> do to </a:t>
            </a:r>
            <a:r>
              <a:rPr lang="sk-SK" dirty="0" err="1"/>
              <a:t>promote</a:t>
            </a:r>
            <a:r>
              <a:rPr lang="sk-SK" dirty="0"/>
              <a:t> </a:t>
            </a:r>
            <a:r>
              <a:rPr lang="sk-SK" dirty="0" err="1"/>
              <a:t>our</a:t>
            </a:r>
            <a:r>
              <a:rPr lang="sk-SK" dirty="0"/>
              <a:t> </a:t>
            </a:r>
            <a:r>
              <a:rPr lang="sk-SK" dirty="0" err="1"/>
              <a:t>sport</a:t>
            </a:r>
            <a:r>
              <a:rPr lang="sk-SK" dirty="0"/>
              <a:t> </a:t>
            </a:r>
            <a:r>
              <a:rPr lang="sk-SK" dirty="0" err="1"/>
              <a:t>better</a:t>
            </a:r>
            <a:r>
              <a:rPr lang="en-SK" dirty="0"/>
              <a:t>?</a:t>
            </a:r>
            <a:endParaRPr lang="en-GB"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258864" y="1251120"/>
            <a:ext cx="8387999" cy="3467954"/>
          </a:xfrm>
        </p:spPr>
        <p:txBody>
          <a:bodyPr/>
          <a:lstStyle/>
          <a:p>
            <a:r>
              <a:rPr lang="en-GB" sz="1600" b="1" i="0" u="none" strike="noStrike" dirty="0">
                <a:solidFill>
                  <a:srgbClr val="000000"/>
                </a:solidFill>
                <a:effectLst/>
                <a:latin typeface="Arial" panose="020B0604020202020204" pitchFamily="34" charset="0"/>
              </a:rPr>
              <a:t>Social Media/Media coverage/Advertisement</a:t>
            </a:r>
            <a:endParaRPr lang="en-GB" sz="2000" b="1" dirty="0"/>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32766" y="1748762"/>
            <a:ext cx="3821722" cy="2143618"/>
          </a:xfrm>
          <a:prstGeom prst="wedgeRoundRect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Better work with social media: interviews with athletes, trainers, judges</a:t>
            </a:r>
            <a:r>
              <a:rPr lang="en-GB" sz="1400" dirty="0">
                <a:solidFill>
                  <a:schemeClr val="tx1"/>
                </a:solidFill>
                <a:latin typeface="Arial" panose="020B0604020202020204" pitchFamily="34" charset="0"/>
                <a:cs typeface="Arial" panose="020B0604020202020204" pitchFamily="34" charset="0"/>
              </a:rPr>
              <a:t>,... Provide transparency and insights into the structure, explain backgrounds clearly in contributions (content/videos). Constitution of influencer for the sport. </a:t>
            </a:r>
            <a:r>
              <a:rPr lang="en-GB" sz="1400" b="1" dirty="0">
                <a:solidFill>
                  <a:schemeClr val="tx1"/>
                </a:solidFill>
                <a:latin typeface="Arial" panose="020B0604020202020204" pitchFamily="34" charset="0"/>
                <a:cs typeface="Arial" panose="020B0604020202020204" pitchFamily="34" charset="0"/>
              </a:rPr>
              <a:t>You have to show the general public what's actually behind the sport</a:t>
            </a:r>
            <a:r>
              <a:rPr lang="en-GB" sz="1400" dirty="0">
                <a:solidFill>
                  <a:schemeClr val="tx1"/>
                </a:solidFill>
                <a:latin typeface="Arial" panose="020B0604020202020204" pitchFamily="34" charset="0"/>
                <a:cs typeface="Arial" panose="020B0604020202020204" pitchFamily="34" charset="0"/>
              </a:rPr>
              <a:t>, something that you don't immediately see at first glance.</a:t>
            </a:r>
          </a:p>
        </p:txBody>
      </p:sp>
      <p:sp>
        <p:nvSpPr>
          <p:cNvPr id="8" name="Rounded Rectangular Callout 7">
            <a:extLst>
              <a:ext uri="{FF2B5EF4-FFF2-40B4-BE49-F238E27FC236}">
                <a16:creationId xmlns:a16="http://schemas.microsoft.com/office/drawing/2014/main" id="{74F7A564-2833-BB8A-0361-F0371087E726}"/>
              </a:ext>
            </a:extLst>
          </p:cNvPr>
          <p:cNvSpPr/>
          <p:nvPr/>
        </p:nvSpPr>
        <p:spPr>
          <a:xfrm>
            <a:off x="4568503" y="711974"/>
            <a:ext cx="2538187" cy="1578633"/>
          </a:xfrm>
          <a:prstGeom prst="wedgeRoundRect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Professional communication on social media set up by experts</a:t>
            </a:r>
            <a:r>
              <a:rPr lang="en-GB" sz="1400" dirty="0">
                <a:solidFill>
                  <a:schemeClr val="tx1"/>
                </a:solidFill>
                <a:latin typeface="Arial" panose="020B0604020202020204" pitchFamily="34" charset="0"/>
                <a:cs typeface="Arial" panose="020B0604020202020204" pitchFamily="34" charset="0"/>
              </a:rPr>
              <a:t>. Regular content, campaigns, teasers, all collected, organized and spread by one entity.</a:t>
            </a:r>
          </a:p>
        </p:txBody>
      </p:sp>
      <p:sp>
        <p:nvSpPr>
          <p:cNvPr id="9" name="Rounded Rectangular Callout 8">
            <a:extLst>
              <a:ext uri="{FF2B5EF4-FFF2-40B4-BE49-F238E27FC236}">
                <a16:creationId xmlns:a16="http://schemas.microsoft.com/office/drawing/2014/main" id="{B88BA87B-13F0-2BAB-ED9E-4A437504060D}"/>
              </a:ext>
            </a:extLst>
          </p:cNvPr>
          <p:cNvSpPr/>
          <p:nvPr/>
        </p:nvSpPr>
        <p:spPr>
          <a:xfrm>
            <a:off x="7200373" y="1264446"/>
            <a:ext cx="1852222" cy="1918937"/>
          </a:xfrm>
          <a:prstGeom prst="wedgeRoundRect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Giving people an insight into our sport and how we train (maybe trough </a:t>
            </a:r>
            <a:r>
              <a:rPr lang="en-GB" sz="1400" b="1" dirty="0" err="1">
                <a:solidFill>
                  <a:schemeClr val="tx1"/>
                </a:solidFill>
                <a:latin typeface="Arial" panose="020B0604020202020204" pitchFamily="34" charset="0"/>
                <a:cs typeface="Arial" panose="020B0604020202020204" pitchFamily="34" charset="0"/>
              </a:rPr>
              <a:t>instagram</a:t>
            </a:r>
            <a:r>
              <a:rPr lang="en-GB" sz="1400" dirty="0">
                <a:solidFill>
                  <a:schemeClr val="tx1"/>
                </a:solidFill>
                <a:latin typeface="Arial" panose="020B0604020202020204" pitchFamily="34" charset="0"/>
                <a:cs typeface="Arial" panose="020B0604020202020204" pitchFamily="34" charset="0"/>
              </a:rPr>
              <a:t>, tv, </a:t>
            </a:r>
            <a:r>
              <a:rPr lang="en-GB" sz="1400" dirty="0" err="1">
                <a:solidFill>
                  <a:schemeClr val="tx1"/>
                </a:solidFill>
                <a:latin typeface="Arial" panose="020B0604020202020204" pitchFamily="34" charset="0"/>
                <a:cs typeface="Arial" panose="020B0604020202020204" pitchFamily="34" charset="0"/>
              </a:rPr>
              <a:t>facebook</a:t>
            </a:r>
            <a:r>
              <a:rPr lang="en-GB" sz="1400" dirty="0">
                <a:solidFill>
                  <a:schemeClr val="tx1"/>
                </a:solidFill>
                <a:latin typeface="Arial" panose="020B0604020202020204" pitchFamily="34" charset="0"/>
                <a:cs typeface="Arial" panose="020B0604020202020204" pitchFamily="34" charset="0"/>
              </a:rPr>
              <a:t>, newspapers,…)</a:t>
            </a:r>
          </a:p>
        </p:txBody>
      </p:sp>
      <p:sp>
        <p:nvSpPr>
          <p:cNvPr id="10" name="Rounded Rectangular Callout 9">
            <a:extLst>
              <a:ext uri="{FF2B5EF4-FFF2-40B4-BE49-F238E27FC236}">
                <a16:creationId xmlns:a16="http://schemas.microsoft.com/office/drawing/2014/main" id="{6035AC06-D5A9-B4C7-02DE-103116512443}"/>
              </a:ext>
            </a:extLst>
          </p:cNvPr>
          <p:cNvSpPr/>
          <p:nvPr/>
        </p:nvSpPr>
        <p:spPr>
          <a:xfrm>
            <a:off x="3683479" y="2473178"/>
            <a:ext cx="3516894" cy="2143618"/>
          </a:xfrm>
          <a:prstGeom prst="wedgeRoundRect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I think Haley Smith with Instagram is showing how it’s done with over millions of views. Get the attention and the sponsors is very important</a:t>
            </a:r>
            <a:r>
              <a:rPr lang="en-GB" sz="1400" dirty="0">
                <a:solidFill>
                  <a:schemeClr val="tx1"/>
                </a:solidFill>
                <a:latin typeface="Arial" panose="020B0604020202020204" pitchFamily="34" charset="0"/>
                <a:cs typeface="Arial" panose="020B0604020202020204" pitchFamily="34" charset="0"/>
              </a:rPr>
              <a:t> and over social media’s like Instagram or Tik </a:t>
            </a:r>
            <a:r>
              <a:rPr lang="en-GB" sz="1400" dirty="0" err="1">
                <a:solidFill>
                  <a:schemeClr val="tx1"/>
                </a:solidFill>
                <a:latin typeface="Arial" panose="020B0604020202020204" pitchFamily="34" charset="0"/>
                <a:cs typeface="Arial" panose="020B0604020202020204" pitchFamily="34" charset="0"/>
              </a:rPr>
              <a:t>tok</a:t>
            </a:r>
            <a:r>
              <a:rPr lang="en-GB" sz="1400" dirty="0">
                <a:solidFill>
                  <a:schemeClr val="tx1"/>
                </a:solidFill>
                <a:latin typeface="Arial" panose="020B0604020202020204" pitchFamily="34" charset="0"/>
                <a:cs typeface="Arial" panose="020B0604020202020204" pitchFamily="34" charset="0"/>
              </a:rPr>
              <a:t> vaulting is getting more and more known by people. </a:t>
            </a:r>
            <a:r>
              <a:rPr lang="en-GB" sz="1400" b="1" dirty="0">
                <a:solidFill>
                  <a:schemeClr val="tx1"/>
                </a:solidFill>
                <a:latin typeface="Arial" panose="020B0604020202020204" pitchFamily="34" charset="0"/>
                <a:cs typeface="Arial" panose="020B0604020202020204" pitchFamily="34" charset="0"/>
              </a:rPr>
              <a:t>Or like France assisting to "The France got talent"</a:t>
            </a:r>
            <a:r>
              <a:rPr lang="en-GB" sz="1400" dirty="0">
                <a:solidFill>
                  <a:schemeClr val="tx1"/>
                </a:solidFill>
                <a:latin typeface="Arial" panose="020B0604020202020204" pitchFamily="34" charset="0"/>
                <a:cs typeface="Arial" panose="020B0604020202020204" pitchFamily="34" charset="0"/>
              </a:rPr>
              <a:t> is helping many people to know the sport </a:t>
            </a:r>
          </a:p>
        </p:txBody>
      </p:sp>
    </p:spTree>
    <p:extLst>
      <p:ext uri="{BB962C8B-B14F-4D97-AF65-F5344CB8AC3E}">
        <p14:creationId xmlns:p14="http://schemas.microsoft.com/office/powerpoint/2010/main" val="29778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75D2B-5BD4-33F3-F93A-F1CFAEC05EA0}"/>
              </a:ext>
            </a:extLst>
          </p:cNvPr>
          <p:cNvSpPr>
            <a:spLocks noGrp="1"/>
          </p:cNvSpPr>
          <p:nvPr>
            <p:ph type="body" sz="quarter" idx="11"/>
          </p:nvPr>
        </p:nvSpPr>
        <p:spPr>
          <a:xfrm>
            <a:off x="377999" y="1134367"/>
            <a:ext cx="8387999" cy="3467954"/>
          </a:xfrm>
        </p:spPr>
        <p:txBody>
          <a:bodyPr/>
          <a:lstStyle/>
          <a:p>
            <a:pPr lvl="1"/>
            <a:r>
              <a:rPr lang="en-GB" dirty="0"/>
              <a:t>113 responses</a:t>
            </a:r>
          </a:p>
        </p:txBody>
      </p:sp>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7999" y="215786"/>
            <a:ext cx="8619351" cy="496188"/>
          </a:xfrm>
        </p:spPr>
        <p:txBody>
          <a:bodyPr/>
          <a:lstStyle/>
          <a:p>
            <a:r>
              <a:rPr lang="en-SK" dirty="0"/>
              <a:t>9. </a:t>
            </a:r>
            <a:r>
              <a:rPr lang="sk-SK" dirty="0" err="1"/>
              <a:t>What</a:t>
            </a:r>
            <a:r>
              <a:rPr lang="sk-SK" dirty="0"/>
              <a:t> </a:t>
            </a:r>
            <a:r>
              <a:rPr lang="sk-SK" dirty="0" err="1"/>
              <a:t>should</a:t>
            </a:r>
            <a:r>
              <a:rPr lang="sk-SK" dirty="0"/>
              <a:t> </a:t>
            </a:r>
            <a:r>
              <a:rPr lang="sk-SK" dirty="0" err="1"/>
              <a:t>be</a:t>
            </a:r>
            <a:r>
              <a:rPr lang="sk-SK" dirty="0"/>
              <a:t> </a:t>
            </a:r>
            <a:r>
              <a:rPr lang="sk-SK" dirty="0" err="1"/>
              <a:t>prioritized</a:t>
            </a:r>
            <a:r>
              <a:rPr lang="sk-SK" dirty="0"/>
              <a:t> by </a:t>
            </a:r>
            <a:r>
              <a:rPr lang="sk-SK" dirty="0" err="1"/>
              <a:t>the</a:t>
            </a:r>
            <a:r>
              <a:rPr lang="sk-SK" dirty="0"/>
              <a:t> FEI VTC</a:t>
            </a:r>
            <a:r>
              <a:rPr lang="en-SK" dirty="0"/>
              <a:t>?</a:t>
            </a:r>
            <a:endParaRPr lang="en-GB" dirty="0"/>
          </a:p>
        </p:txBody>
      </p:sp>
      <p:pic>
        <p:nvPicPr>
          <p:cNvPr id="6" name="Picture 5" descr="Table&#10;&#10;Description automatically generated with low confidence">
            <a:extLst>
              <a:ext uri="{FF2B5EF4-FFF2-40B4-BE49-F238E27FC236}">
                <a16:creationId xmlns:a16="http://schemas.microsoft.com/office/drawing/2014/main" id="{480E0940-2603-D220-0E91-19D7C8C5C703}"/>
              </a:ext>
            </a:extLst>
          </p:cNvPr>
          <p:cNvPicPr>
            <a:picLocks noChangeAspect="1"/>
          </p:cNvPicPr>
          <p:nvPr/>
        </p:nvPicPr>
        <p:blipFill>
          <a:blip r:embed="rId3"/>
          <a:stretch>
            <a:fillRect/>
          </a:stretch>
        </p:blipFill>
        <p:spPr>
          <a:xfrm>
            <a:off x="1168041" y="1654215"/>
            <a:ext cx="6223712" cy="2354918"/>
          </a:xfrm>
          <a:prstGeom prst="rect">
            <a:avLst/>
          </a:prstGeom>
        </p:spPr>
      </p:pic>
    </p:spTree>
    <p:extLst>
      <p:ext uri="{BB962C8B-B14F-4D97-AF65-F5344CB8AC3E}">
        <p14:creationId xmlns:p14="http://schemas.microsoft.com/office/powerpoint/2010/main" val="3468798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9. </a:t>
            </a:r>
            <a:r>
              <a:rPr lang="sk-SK" dirty="0" err="1"/>
              <a:t>What</a:t>
            </a:r>
            <a:r>
              <a:rPr lang="sk-SK" dirty="0"/>
              <a:t> </a:t>
            </a:r>
            <a:r>
              <a:rPr lang="sk-SK" dirty="0" err="1"/>
              <a:t>should</a:t>
            </a:r>
            <a:r>
              <a:rPr lang="sk-SK" dirty="0"/>
              <a:t> </a:t>
            </a:r>
            <a:r>
              <a:rPr lang="sk-SK" dirty="0" err="1"/>
              <a:t>be</a:t>
            </a:r>
            <a:r>
              <a:rPr lang="sk-SK" dirty="0"/>
              <a:t> </a:t>
            </a:r>
            <a:r>
              <a:rPr lang="sk-SK" dirty="0" err="1"/>
              <a:t>prioritized</a:t>
            </a:r>
            <a:r>
              <a:rPr lang="sk-SK" dirty="0"/>
              <a:t> by </a:t>
            </a:r>
            <a:r>
              <a:rPr lang="sk-SK" dirty="0" err="1"/>
              <a:t>the</a:t>
            </a:r>
            <a:r>
              <a:rPr lang="sk-SK" dirty="0"/>
              <a:t> FEI VTC</a:t>
            </a:r>
            <a:r>
              <a:rPr lang="en-SK" dirty="0"/>
              <a:t>?</a:t>
            </a:r>
            <a:endParaRPr lang="en-GB"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172600" y="894545"/>
            <a:ext cx="8387999" cy="3467954"/>
          </a:xfrm>
        </p:spPr>
        <p:txBody>
          <a:bodyPr/>
          <a:lstStyle/>
          <a:p>
            <a:r>
              <a:rPr lang="en-GB" sz="1600" b="1" i="0" u="none" strike="noStrike" dirty="0">
                <a:solidFill>
                  <a:srgbClr val="000000"/>
                </a:solidFill>
                <a:effectLst/>
                <a:latin typeface="Arial" panose="020B0604020202020204" pitchFamily="34" charset="0"/>
              </a:rPr>
              <a:t>Rules/Guidelines changes</a:t>
            </a:r>
            <a:endParaRPr lang="en-GB" sz="2000" b="1" dirty="0"/>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451495" y="1397061"/>
            <a:ext cx="2024452" cy="725014"/>
          </a:xfrm>
          <a:prstGeom prst="wedgeRoundRectCallout">
            <a:avLst/>
          </a:prstGeom>
          <a:gradFill>
            <a:gsLst>
              <a:gs pos="10000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The innovation and performance </a:t>
            </a:r>
            <a:r>
              <a:rPr lang="en-GB" sz="1400" dirty="0">
                <a:solidFill>
                  <a:schemeClr val="tx1"/>
                </a:solidFill>
                <a:latin typeface="Arial" panose="020B0604020202020204" pitchFamily="34" charset="0"/>
                <a:cs typeface="Arial" panose="020B0604020202020204" pitchFamily="34" charset="0"/>
              </a:rPr>
              <a:t>are very important.</a:t>
            </a:r>
          </a:p>
        </p:txBody>
      </p:sp>
      <p:sp>
        <p:nvSpPr>
          <p:cNvPr id="8" name="Rounded Rectangular Callout 7">
            <a:extLst>
              <a:ext uri="{FF2B5EF4-FFF2-40B4-BE49-F238E27FC236}">
                <a16:creationId xmlns:a16="http://schemas.microsoft.com/office/drawing/2014/main" id="{74F7A564-2833-BB8A-0361-F0371087E726}"/>
              </a:ext>
            </a:extLst>
          </p:cNvPr>
          <p:cNvSpPr/>
          <p:nvPr/>
        </p:nvSpPr>
        <p:spPr>
          <a:xfrm>
            <a:off x="188329" y="2442020"/>
            <a:ext cx="2550783" cy="1920479"/>
          </a:xfrm>
          <a:prstGeom prst="wedgeRoundRectCallout">
            <a:avLst/>
          </a:prstGeom>
          <a:gradFill>
            <a:gsLst>
              <a:gs pos="10000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It seems that FEI Committee works on so many things, that we have no clue what they prioritize themselves</a:t>
            </a:r>
            <a:r>
              <a:rPr lang="en-GB" sz="1400" dirty="0">
                <a:solidFill>
                  <a:schemeClr val="tx1"/>
                </a:solidFill>
                <a:latin typeface="Arial" panose="020B0604020202020204" pitchFamily="34" charset="0"/>
                <a:cs typeface="Arial" panose="020B0604020202020204" pitchFamily="34" charset="0"/>
              </a:rPr>
              <a:t>. Updating the Degree of Difficulty would be helpful to all.</a:t>
            </a:r>
          </a:p>
        </p:txBody>
      </p:sp>
      <p:sp>
        <p:nvSpPr>
          <p:cNvPr id="9" name="Rounded Rectangular Callout 8">
            <a:extLst>
              <a:ext uri="{FF2B5EF4-FFF2-40B4-BE49-F238E27FC236}">
                <a16:creationId xmlns:a16="http://schemas.microsoft.com/office/drawing/2014/main" id="{B88BA87B-13F0-2BAB-ED9E-4A437504060D}"/>
              </a:ext>
            </a:extLst>
          </p:cNvPr>
          <p:cNvSpPr/>
          <p:nvPr/>
        </p:nvSpPr>
        <p:spPr>
          <a:xfrm>
            <a:off x="3725982" y="894545"/>
            <a:ext cx="1685042" cy="1481504"/>
          </a:xfrm>
          <a:prstGeom prst="wedgeRoundRectCallout">
            <a:avLst/>
          </a:prstGeom>
          <a:gradFill>
            <a:gsLst>
              <a:gs pos="10000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Be realistic about what any one person can judge </a:t>
            </a:r>
            <a:r>
              <a:rPr lang="en-GB" sz="1400" dirty="0">
                <a:solidFill>
                  <a:schemeClr val="tx1"/>
                </a:solidFill>
                <a:latin typeface="Arial" panose="020B0604020202020204" pitchFamily="34" charset="0"/>
                <a:cs typeface="Arial" panose="020B0604020202020204" pitchFamily="34" charset="0"/>
              </a:rPr>
              <a:t>(even if there are multiple judges).</a:t>
            </a:r>
          </a:p>
        </p:txBody>
      </p:sp>
      <p:sp>
        <p:nvSpPr>
          <p:cNvPr id="10" name="Rounded Rectangular Callout 9">
            <a:extLst>
              <a:ext uri="{FF2B5EF4-FFF2-40B4-BE49-F238E27FC236}">
                <a16:creationId xmlns:a16="http://schemas.microsoft.com/office/drawing/2014/main" id="{6035AC06-D5A9-B4C7-02DE-103116512443}"/>
              </a:ext>
            </a:extLst>
          </p:cNvPr>
          <p:cNvSpPr/>
          <p:nvPr/>
        </p:nvSpPr>
        <p:spPr>
          <a:xfrm>
            <a:off x="6098066" y="785504"/>
            <a:ext cx="2275415" cy="2013957"/>
          </a:xfrm>
          <a:prstGeom prst="wedgeRoundRectCallout">
            <a:avLst/>
          </a:prstGeom>
          <a:gradFill>
            <a:gsLst>
              <a:gs pos="10000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More emphasis on consideration of the horse in the rules/scoring</a:t>
            </a:r>
            <a:r>
              <a:rPr lang="en-GB" sz="1400" dirty="0">
                <a:solidFill>
                  <a:schemeClr val="tx1"/>
                </a:solidFill>
                <a:latin typeface="Arial" panose="020B0604020202020204" pitchFamily="34" charset="0"/>
                <a:cs typeface="Arial" panose="020B0604020202020204" pitchFamily="34" charset="0"/>
              </a:rPr>
              <a:t>. Also greater clarity in rules/scoring for the Artistic score (especially C3 and C4).</a:t>
            </a:r>
          </a:p>
        </p:txBody>
      </p:sp>
      <p:sp>
        <p:nvSpPr>
          <p:cNvPr id="2" name="Rounded Rectangular Callout 1">
            <a:extLst>
              <a:ext uri="{FF2B5EF4-FFF2-40B4-BE49-F238E27FC236}">
                <a16:creationId xmlns:a16="http://schemas.microsoft.com/office/drawing/2014/main" id="{211A91FB-BF90-C1EC-CA2A-B272B3EA2EC1}"/>
              </a:ext>
            </a:extLst>
          </p:cNvPr>
          <p:cNvSpPr/>
          <p:nvPr/>
        </p:nvSpPr>
        <p:spPr>
          <a:xfrm>
            <a:off x="3201518" y="2643469"/>
            <a:ext cx="1951596" cy="1920479"/>
          </a:xfrm>
          <a:prstGeom prst="wedgeRoundRectCallout">
            <a:avLst/>
          </a:prstGeom>
          <a:gradFill>
            <a:gsLst>
              <a:gs pos="10000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Change the squad freestyle, and make it easier and more light for the horse</a:t>
            </a:r>
            <a:r>
              <a:rPr lang="en-GB" sz="1400" dirty="0">
                <a:solidFill>
                  <a:schemeClr val="tx1"/>
                </a:solidFill>
                <a:latin typeface="Arial" panose="020B0604020202020204" pitchFamily="34" charset="0"/>
                <a:cs typeface="Arial" panose="020B0604020202020204" pitchFamily="34" charset="0"/>
              </a:rPr>
              <a:t>! make horses happy athletes, not struggling devices</a:t>
            </a:r>
          </a:p>
        </p:txBody>
      </p:sp>
      <p:sp>
        <p:nvSpPr>
          <p:cNvPr id="6" name="Rounded Rectangular Callout 5">
            <a:extLst>
              <a:ext uri="{FF2B5EF4-FFF2-40B4-BE49-F238E27FC236}">
                <a16:creationId xmlns:a16="http://schemas.microsoft.com/office/drawing/2014/main" id="{76B3951A-086F-7941-F684-6888CCDAB82D}"/>
              </a:ext>
            </a:extLst>
          </p:cNvPr>
          <p:cNvSpPr/>
          <p:nvPr/>
        </p:nvSpPr>
        <p:spPr>
          <a:xfrm>
            <a:off x="5680666" y="3164603"/>
            <a:ext cx="2879933" cy="1380467"/>
          </a:xfrm>
          <a:prstGeom prst="wedgeRoundRectCallout">
            <a:avLst/>
          </a:prstGeom>
          <a:gradFill>
            <a:gsLst>
              <a:gs pos="10000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Changing the restrictiveness of the Artistic score (C-1, C-2) </a:t>
            </a:r>
            <a:r>
              <a:rPr lang="en-GB" sz="1400" dirty="0">
                <a:solidFill>
                  <a:schemeClr val="tx1"/>
                </a:solidFill>
                <a:latin typeface="Arial" panose="020B0604020202020204" pitchFamily="34" charset="0"/>
                <a:cs typeface="Arial" panose="020B0604020202020204" pitchFamily="34" charset="0"/>
              </a:rPr>
              <a:t>in the Free Test, to allow more artistry, musicality and uniqueness to come through. </a:t>
            </a:r>
          </a:p>
        </p:txBody>
      </p:sp>
    </p:spTree>
    <p:extLst>
      <p:ext uri="{BB962C8B-B14F-4D97-AF65-F5344CB8AC3E}">
        <p14:creationId xmlns:p14="http://schemas.microsoft.com/office/powerpoint/2010/main" val="177279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2"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97436-522F-4036-DEC3-1422A0A78325}"/>
              </a:ext>
            </a:extLst>
          </p:cNvPr>
          <p:cNvSpPr>
            <a:spLocks noGrp="1"/>
          </p:cNvSpPr>
          <p:nvPr>
            <p:ph type="title"/>
          </p:nvPr>
        </p:nvSpPr>
        <p:spPr>
          <a:xfrm>
            <a:off x="378000" y="215786"/>
            <a:ext cx="8381006" cy="496188"/>
          </a:xfrm>
        </p:spPr>
        <p:txBody>
          <a:bodyPr/>
          <a:lstStyle/>
          <a:p>
            <a:r>
              <a:rPr lang="en-SK" dirty="0"/>
              <a:t>9. </a:t>
            </a:r>
            <a:r>
              <a:rPr lang="sk-SK" dirty="0" err="1"/>
              <a:t>What</a:t>
            </a:r>
            <a:r>
              <a:rPr lang="sk-SK" dirty="0"/>
              <a:t> </a:t>
            </a:r>
            <a:r>
              <a:rPr lang="sk-SK" dirty="0" err="1"/>
              <a:t>should</a:t>
            </a:r>
            <a:r>
              <a:rPr lang="sk-SK" dirty="0"/>
              <a:t> </a:t>
            </a:r>
            <a:r>
              <a:rPr lang="sk-SK" dirty="0" err="1"/>
              <a:t>be</a:t>
            </a:r>
            <a:r>
              <a:rPr lang="sk-SK" dirty="0"/>
              <a:t> </a:t>
            </a:r>
            <a:r>
              <a:rPr lang="sk-SK" dirty="0" err="1"/>
              <a:t>prioritized</a:t>
            </a:r>
            <a:r>
              <a:rPr lang="sk-SK" dirty="0"/>
              <a:t> by </a:t>
            </a:r>
            <a:r>
              <a:rPr lang="sk-SK" dirty="0" err="1"/>
              <a:t>the</a:t>
            </a:r>
            <a:r>
              <a:rPr lang="sk-SK" dirty="0"/>
              <a:t> FEI VTC</a:t>
            </a:r>
            <a:r>
              <a:rPr lang="en-SK" dirty="0"/>
              <a:t>?</a:t>
            </a:r>
            <a:endParaRPr lang="en-GB" dirty="0"/>
          </a:p>
        </p:txBody>
      </p:sp>
      <p:sp>
        <p:nvSpPr>
          <p:cNvPr id="4" name="Text Placeholder 1">
            <a:extLst>
              <a:ext uri="{FF2B5EF4-FFF2-40B4-BE49-F238E27FC236}">
                <a16:creationId xmlns:a16="http://schemas.microsoft.com/office/drawing/2014/main" id="{49ABE8BE-F24C-DEC4-C920-B926930D78AD}"/>
              </a:ext>
            </a:extLst>
          </p:cNvPr>
          <p:cNvSpPr>
            <a:spLocks noGrp="1"/>
          </p:cNvSpPr>
          <p:nvPr>
            <p:ph type="body" sz="quarter" idx="11"/>
          </p:nvPr>
        </p:nvSpPr>
        <p:spPr>
          <a:xfrm>
            <a:off x="172600" y="894545"/>
            <a:ext cx="8387999" cy="3467954"/>
          </a:xfrm>
        </p:spPr>
        <p:txBody>
          <a:bodyPr/>
          <a:lstStyle/>
          <a:p>
            <a:r>
              <a:rPr lang="en-GB" sz="1600" b="1" i="0" u="none" strike="noStrike" dirty="0">
                <a:solidFill>
                  <a:srgbClr val="000000"/>
                </a:solidFill>
                <a:effectLst/>
                <a:latin typeface="Arial" panose="020B0604020202020204" pitchFamily="34" charset="0"/>
              </a:rPr>
              <a:t>Horse welfare</a:t>
            </a:r>
            <a:endParaRPr lang="en-GB" sz="2000" b="1" dirty="0"/>
          </a:p>
        </p:txBody>
      </p:sp>
      <p:sp>
        <p:nvSpPr>
          <p:cNvPr id="5" name="Rounded Rectangular Callout 4">
            <a:extLst>
              <a:ext uri="{FF2B5EF4-FFF2-40B4-BE49-F238E27FC236}">
                <a16:creationId xmlns:a16="http://schemas.microsoft.com/office/drawing/2014/main" id="{AFB0A736-2127-791B-4534-44BAD095879A}"/>
              </a:ext>
            </a:extLst>
          </p:cNvPr>
          <p:cNvSpPr/>
          <p:nvPr/>
        </p:nvSpPr>
        <p:spPr>
          <a:xfrm>
            <a:off x="-25807" y="1632247"/>
            <a:ext cx="3367213" cy="2365655"/>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00" b="1" dirty="0">
                <a:solidFill>
                  <a:schemeClr val="tx1"/>
                </a:solidFill>
                <a:latin typeface="Arial" panose="020B0604020202020204" pitchFamily="34" charset="0"/>
                <a:cs typeface="Arial" panose="020B0604020202020204" pitchFamily="34" charset="0"/>
              </a:rPr>
              <a:t>Horse welfare, making sure that any rules changes and proposals align with taking care of our horses. </a:t>
            </a:r>
            <a:r>
              <a:rPr lang="en-GB" sz="1300" dirty="0">
                <a:solidFill>
                  <a:schemeClr val="tx1"/>
                </a:solidFill>
                <a:latin typeface="Arial" panose="020B0604020202020204" pitchFamily="34" charset="0"/>
                <a:cs typeface="Arial" panose="020B0604020202020204" pitchFamily="34" charset="0"/>
              </a:rPr>
              <a:t>Taking into account how the changes will affect the lower levels and not just the elite. Even though FEI events focus on upper levels, most countries adopt FEI rule changes for their lower levels as well, so trying to put that into perspective when proposals are made.</a:t>
            </a:r>
          </a:p>
        </p:txBody>
      </p:sp>
      <p:sp>
        <p:nvSpPr>
          <p:cNvPr id="8" name="Rounded Rectangular Callout 7">
            <a:extLst>
              <a:ext uri="{FF2B5EF4-FFF2-40B4-BE49-F238E27FC236}">
                <a16:creationId xmlns:a16="http://schemas.microsoft.com/office/drawing/2014/main" id="{74F7A564-2833-BB8A-0361-F0371087E726}"/>
              </a:ext>
            </a:extLst>
          </p:cNvPr>
          <p:cNvSpPr/>
          <p:nvPr/>
        </p:nvSpPr>
        <p:spPr>
          <a:xfrm>
            <a:off x="6094291" y="959477"/>
            <a:ext cx="2919225" cy="1918936"/>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00" dirty="0">
                <a:solidFill>
                  <a:schemeClr val="tx1"/>
                </a:solidFill>
                <a:latin typeface="Arial" panose="020B0604020202020204" pitchFamily="34" charset="0"/>
                <a:cs typeface="Arial" panose="020B0604020202020204" pitchFamily="34" charset="0"/>
              </a:rPr>
              <a:t>I think the work you do is great. </a:t>
            </a:r>
            <a:r>
              <a:rPr lang="en-GB" sz="1300" b="1" dirty="0">
                <a:solidFill>
                  <a:schemeClr val="tx1"/>
                </a:solidFill>
                <a:latin typeface="Arial" panose="020B0604020202020204" pitchFamily="34" charset="0"/>
                <a:cs typeface="Arial" panose="020B0604020202020204" pitchFamily="34" charset="0"/>
              </a:rPr>
              <a:t>I think it's important to prioritize and look at what's going to take the sport in the direction we want it to go in a sustainable way. </a:t>
            </a:r>
            <a:r>
              <a:rPr lang="en-GB" sz="1300" dirty="0">
                <a:solidFill>
                  <a:schemeClr val="tx1"/>
                </a:solidFill>
                <a:latin typeface="Arial" panose="020B0604020202020204" pitchFamily="34" charset="0"/>
                <a:cs typeface="Arial" panose="020B0604020202020204" pitchFamily="34" charset="0"/>
              </a:rPr>
              <a:t>Priority always has the strongest link, which is the biggest for a crisis (in our case: </a:t>
            </a:r>
            <a:r>
              <a:rPr lang="en-GB" sz="1300" dirty="0" err="1">
                <a:solidFill>
                  <a:schemeClr val="tx1"/>
                </a:solidFill>
                <a:latin typeface="Arial" panose="020B0604020202020204" pitchFamily="34" charset="0"/>
                <a:cs typeface="Arial" panose="020B0604020202020204" pitchFamily="34" charset="0"/>
              </a:rPr>
              <a:t>Wellfare</a:t>
            </a:r>
            <a:r>
              <a:rPr lang="en-GB" sz="1300" dirty="0">
                <a:solidFill>
                  <a:schemeClr val="tx1"/>
                </a:solidFill>
                <a:latin typeface="Arial" panose="020B0604020202020204" pitchFamily="34" charset="0"/>
                <a:cs typeface="Arial" panose="020B0604020202020204" pitchFamily="34" charset="0"/>
              </a:rPr>
              <a:t> of the horse)</a:t>
            </a:r>
          </a:p>
        </p:txBody>
      </p:sp>
      <p:sp>
        <p:nvSpPr>
          <p:cNvPr id="9" name="Rounded Rectangular Callout 8">
            <a:extLst>
              <a:ext uri="{FF2B5EF4-FFF2-40B4-BE49-F238E27FC236}">
                <a16:creationId xmlns:a16="http://schemas.microsoft.com/office/drawing/2014/main" id="{B88BA87B-13F0-2BAB-ED9E-4A437504060D}"/>
              </a:ext>
            </a:extLst>
          </p:cNvPr>
          <p:cNvSpPr/>
          <p:nvPr/>
        </p:nvSpPr>
        <p:spPr>
          <a:xfrm>
            <a:off x="6958009" y="3125916"/>
            <a:ext cx="1662288" cy="1673842"/>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00" b="1" dirty="0">
                <a:solidFill>
                  <a:schemeClr val="tx1"/>
                </a:solidFill>
                <a:latin typeface="Arial" panose="020B0604020202020204" pitchFamily="34" charset="0"/>
                <a:cs typeface="Arial" panose="020B0604020202020204" pitchFamily="34" charset="0"/>
              </a:rPr>
              <a:t>I think the side rein research is great start, so I wish vaulting community to do more research based on science</a:t>
            </a:r>
            <a:r>
              <a:rPr lang="en-GB" sz="1400" b="1" dirty="0">
                <a:solidFill>
                  <a:schemeClr val="tx1"/>
                </a:solidFill>
                <a:latin typeface="Arial" panose="020B0604020202020204" pitchFamily="34" charset="0"/>
                <a:cs typeface="Arial" panose="020B0604020202020204" pitchFamily="34" charset="0"/>
              </a:rPr>
              <a:t>.</a:t>
            </a:r>
          </a:p>
        </p:txBody>
      </p:sp>
      <p:sp>
        <p:nvSpPr>
          <p:cNvPr id="10" name="Rounded Rectangular Callout 9">
            <a:extLst>
              <a:ext uri="{FF2B5EF4-FFF2-40B4-BE49-F238E27FC236}">
                <a16:creationId xmlns:a16="http://schemas.microsoft.com/office/drawing/2014/main" id="{6035AC06-D5A9-B4C7-02DE-103116512443}"/>
              </a:ext>
            </a:extLst>
          </p:cNvPr>
          <p:cNvSpPr/>
          <p:nvPr/>
        </p:nvSpPr>
        <p:spPr>
          <a:xfrm>
            <a:off x="3401104" y="781001"/>
            <a:ext cx="2589498" cy="3646430"/>
          </a:xfrm>
          <a:prstGeom prst="wedgeRoundRectCallout">
            <a:avLst/>
          </a:prstGeom>
          <a:gradFill>
            <a:gsLst>
              <a:gs pos="100000">
                <a:srgbClr val="C0D1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00" b="1" dirty="0">
                <a:solidFill>
                  <a:schemeClr val="tx1"/>
                </a:solidFill>
                <a:latin typeface="Arial" panose="020B0604020202020204" pitchFamily="34" charset="0"/>
                <a:cs typeface="Arial" panose="020B0604020202020204" pitchFamily="34" charset="0"/>
              </a:rPr>
              <a:t>Do more research so we can either change our rules or show why our old rules are good, so everyone can understand that vaulting has done everything to make this sport as safe as possible for horse and the </a:t>
            </a:r>
            <a:r>
              <a:rPr lang="en-GB" sz="1300" b="1" dirty="0" err="1">
                <a:solidFill>
                  <a:schemeClr val="tx1"/>
                </a:solidFill>
                <a:latin typeface="Arial" panose="020B0604020202020204" pitchFamily="34" charset="0"/>
                <a:cs typeface="Arial" panose="020B0604020202020204" pitchFamily="34" charset="0"/>
              </a:rPr>
              <a:t>vaulter</a:t>
            </a:r>
            <a:r>
              <a:rPr lang="en-GB" sz="1300" b="1" dirty="0">
                <a:solidFill>
                  <a:schemeClr val="tx1"/>
                </a:solidFill>
                <a:latin typeface="Arial" panose="020B0604020202020204" pitchFamily="34" charset="0"/>
                <a:cs typeface="Arial" panose="020B0604020202020204" pitchFamily="34" charset="0"/>
              </a:rPr>
              <a:t> without losing it's idea. </a:t>
            </a:r>
            <a:r>
              <a:rPr lang="en-GB" sz="1300" dirty="0">
                <a:solidFill>
                  <a:schemeClr val="tx1"/>
                </a:solidFill>
                <a:latin typeface="Arial" panose="020B0604020202020204" pitchFamily="34" charset="0"/>
                <a:cs typeface="Arial" panose="020B0604020202020204" pitchFamily="34" charset="0"/>
              </a:rPr>
              <a:t>And with promoting our science based research and rules, we can show to other equestrian sports that it is possible to get the social license by changing thing if needed and still keep the idea of the sport alive.</a:t>
            </a:r>
          </a:p>
        </p:txBody>
      </p:sp>
    </p:spTree>
    <p:extLst>
      <p:ext uri="{BB962C8B-B14F-4D97-AF65-F5344CB8AC3E}">
        <p14:creationId xmlns:p14="http://schemas.microsoft.com/office/powerpoint/2010/main" val="191185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D38CE-DBD8-672D-859B-DBB9E8B40AB0}"/>
              </a:ext>
            </a:extLst>
          </p:cNvPr>
          <p:cNvSpPr>
            <a:spLocks noGrp="1"/>
          </p:cNvSpPr>
          <p:nvPr>
            <p:ph type="title"/>
          </p:nvPr>
        </p:nvSpPr>
        <p:spPr>
          <a:xfrm>
            <a:off x="486298" y="2780593"/>
            <a:ext cx="6242306" cy="1731021"/>
          </a:xfrm>
        </p:spPr>
        <p:txBody>
          <a:bodyPr/>
          <a:lstStyle/>
          <a:p>
            <a:r>
              <a:rPr lang="en-GB" sz="4000" dirty="0"/>
              <a:t>Q&amp;A</a:t>
            </a:r>
          </a:p>
        </p:txBody>
      </p:sp>
    </p:spTree>
    <p:extLst>
      <p:ext uri="{BB962C8B-B14F-4D97-AF65-F5344CB8AC3E}">
        <p14:creationId xmlns:p14="http://schemas.microsoft.com/office/powerpoint/2010/main" val="2027632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D38CE-DBD8-672D-859B-DBB9E8B40AB0}"/>
              </a:ext>
            </a:extLst>
          </p:cNvPr>
          <p:cNvSpPr>
            <a:spLocks noGrp="1"/>
          </p:cNvSpPr>
          <p:nvPr>
            <p:ph type="title"/>
          </p:nvPr>
        </p:nvSpPr>
        <p:spPr>
          <a:xfrm>
            <a:off x="486298" y="2780593"/>
            <a:ext cx="6242306" cy="1731021"/>
          </a:xfrm>
        </p:spPr>
        <p:txBody>
          <a:bodyPr/>
          <a:lstStyle/>
          <a:p>
            <a:r>
              <a:rPr lang="en-GB" sz="4000" dirty="0"/>
              <a:t>THANK YOU</a:t>
            </a:r>
          </a:p>
        </p:txBody>
      </p:sp>
    </p:spTree>
    <p:extLst>
      <p:ext uri="{BB962C8B-B14F-4D97-AF65-F5344CB8AC3E}">
        <p14:creationId xmlns:p14="http://schemas.microsoft.com/office/powerpoint/2010/main" val="33593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D525C3-091E-BC3E-AC00-C480882C26B7}"/>
              </a:ext>
            </a:extLst>
          </p:cNvPr>
          <p:cNvSpPr>
            <a:spLocks noGrp="1"/>
          </p:cNvSpPr>
          <p:nvPr>
            <p:ph type="body" sz="quarter" idx="11"/>
          </p:nvPr>
        </p:nvSpPr>
        <p:spPr/>
        <p:txBody>
          <a:bodyPr/>
          <a:lstStyle/>
          <a:p>
            <a:r>
              <a:rPr lang="en-GB" sz="2000" b="1" dirty="0"/>
              <a:t>Announcement and distribution channels:</a:t>
            </a:r>
          </a:p>
          <a:p>
            <a:r>
              <a:rPr lang="en-GB" sz="2000" dirty="0"/>
              <a:t>The Survey was sent out on 21</a:t>
            </a:r>
            <a:r>
              <a:rPr lang="en-GB" sz="2000" baseline="30000" dirty="0"/>
              <a:t>st</a:t>
            </a:r>
            <a:r>
              <a:rPr lang="en-GB" sz="2000" dirty="0"/>
              <a:t> January and was due to be filled in on 31</a:t>
            </a:r>
            <a:r>
              <a:rPr lang="en-GB" sz="2000" baseline="30000" dirty="0"/>
              <a:t>st</a:t>
            </a:r>
            <a:r>
              <a:rPr lang="en-GB" sz="2000" dirty="0"/>
              <a:t> January </a:t>
            </a:r>
          </a:p>
          <a:p>
            <a:r>
              <a:rPr lang="en-GB" sz="2000" dirty="0"/>
              <a:t>Survey was sent to:</a:t>
            </a:r>
          </a:p>
          <a:p>
            <a:pPr marL="711450" lvl="1" indent="-171450">
              <a:buFontTx/>
              <a:buChar char="-"/>
            </a:pPr>
            <a:r>
              <a:rPr lang="en-GB" sz="1800" dirty="0"/>
              <a:t>all who enter for the Open Online Forum </a:t>
            </a:r>
          </a:p>
          <a:p>
            <a:pPr marL="711450" lvl="1" indent="-171450">
              <a:buFontTx/>
              <a:buChar char="-"/>
            </a:pPr>
            <a:r>
              <a:rPr lang="en-GB" sz="1800" dirty="0"/>
              <a:t>to all officials through FEI Education department</a:t>
            </a:r>
          </a:p>
          <a:p>
            <a:pPr marL="711450" lvl="1" indent="-171450">
              <a:buFontTx/>
              <a:buChar char="-"/>
            </a:pPr>
            <a:r>
              <a:rPr lang="en-GB" sz="1800" dirty="0"/>
              <a:t>To all officials through International Vaulting Officials Club (IVOC)</a:t>
            </a:r>
          </a:p>
          <a:p>
            <a:pPr marL="711450" lvl="1" indent="-171450">
              <a:buFontTx/>
              <a:buChar char="-"/>
            </a:pPr>
            <a:r>
              <a:rPr lang="en-GB" sz="1800" dirty="0"/>
              <a:t>To all officials through Facebook page of FEI vaulting officials</a:t>
            </a:r>
          </a:p>
          <a:p>
            <a:pPr marL="711450" lvl="1" indent="-171450">
              <a:buFontTx/>
              <a:buChar char="-"/>
            </a:pPr>
            <a:r>
              <a:rPr lang="en-GB" sz="1800" dirty="0"/>
              <a:t>Through private channels and contacts of the Vaulting Technical Committee members</a:t>
            </a:r>
          </a:p>
        </p:txBody>
      </p:sp>
      <p:sp>
        <p:nvSpPr>
          <p:cNvPr id="3" name="Title 2">
            <a:extLst>
              <a:ext uri="{FF2B5EF4-FFF2-40B4-BE49-F238E27FC236}">
                <a16:creationId xmlns:a16="http://schemas.microsoft.com/office/drawing/2014/main" id="{64F743CE-5493-C468-2293-A57820977A32}"/>
              </a:ext>
            </a:extLst>
          </p:cNvPr>
          <p:cNvSpPr>
            <a:spLocks noGrp="1"/>
          </p:cNvSpPr>
          <p:nvPr>
            <p:ph type="title"/>
          </p:nvPr>
        </p:nvSpPr>
        <p:spPr/>
        <p:txBody>
          <a:bodyPr/>
          <a:lstStyle/>
          <a:p>
            <a:r>
              <a:rPr lang="en-SK" dirty="0"/>
              <a:t>SURVEY IN NUMBERS</a:t>
            </a:r>
            <a:endParaRPr lang="en-GB" dirty="0"/>
          </a:p>
        </p:txBody>
      </p:sp>
    </p:spTree>
    <p:extLst>
      <p:ext uri="{BB962C8B-B14F-4D97-AF65-F5344CB8AC3E}">
        <p14:creationId xmlns:p14="http://schemas.microsoft.com/office/powerpoint/2010/main" val="2018101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D525C3-091E-BC3E-AC00-C480882C26B7}"/>
              </a:ext>
            </a:extLst>
          </p:cNvPr>
          <p:cNvSpPr>
            <a:spLocks noGrp="1"/>
          </p:cNvSpPr>
          <p:nvPr>
            <p:ph type="body" sz="quarter" idx="11"/>
          </p:nvPr>
        </p:nvSpPr>
        <p:spPr/>
        <p:txBody>
          <a:bodyPr/>
          <a:lstStyle/>
          <a:p>
            <a:r>
              <a:rPr lang="en-GB" b="1" dirty="0"/>
              <a:t>9 questions:</a:t>
            </a:r>
          </a:p>
          <a:p>
            <a:pPr marL="270000" lvl="1" indent="0">
              <a:buNone/>
            </a:pPr>
            <a:r>
              <a:rPr lang="en-GB" sz="1800" i="0" u="none" strike="noStrike" dirty="0">
                <a:solidFill>
                  <a:srgbClr val="000000"/>
                </a:solidFill>
                <a:effectLst/>
                <a:latin typeface="Arial" panose="020B0604020202020204" pitchFamily="34" charset="0"/>
              </a:rPr>
              <a:t>1.1 What region are you from?							</a:t>
            </a:r>
          </a:p>
          <a:p>
            <a:pPr marL="270000" lvl="1" indent="0">
              <a:buNone/>
            </a:pPr>
            <a:r>
              <a:rPr lang="en-GB" sz="1800" i="0" u="none" strike="noStrike" dirty="0">
                <a:solidFill>
                  <a:srgbClr val="000000"/>
                </a:solidFill>
                <a:effectLst/>
                <a:latin typeface="Arial" panose="020B0604020202020204" pitchFamily="34" charset="0"/>
              </a:rPr>
              <a:t>1.2 What is your role in Vaulting? Check all that apply</a:t>
            </a:r>
          </a:p>
          <a:p>
            <a:pPr marL="270000" lvl="1" indent="0">
              <a:buNone/>
            </a:pPr>
            <a:endParaRPr lang="en-GB" sz="1800" i="0" u="none" strike="noStrike" dirty="0">
              <a:solidFill>
                <a:srgbClr val="000000"/>
              </a:solidFill>
              <a:effectLst/>
              <a:latin typeface="Arial" panose="020B0604020202020204" pitchFamily="34" charset="0"/>
            </a:endParaRPr>
          </a:p>
          <a:p>
            <a:pPr marL="270000" lvl="1" indent="0">
              <a:buNone/>
            </a:pPr>
            <a:r>
              <a:rPr lang="en-GB" sz="1800" i="0" u="none" strike="noStrike" dirty="0">
                <a:solidFill>
                  <a:srgbClr val="000000"/>
                </a:solidFill>
                <a:effectLst/>
                <a:latin typeface="Arial" panose="020B0604020202020204" pitchFamily="34" charset="0"/>
              </a:rPr>
              <a:t>2.1 What is your favourite thing about vaulting?</a:t>
            </a:r>
          </a:p>
          <a:p>
            <a:pPr marL="270000" lvl="1" indent="0">
              <a:buNone/>
            </a:pPr>
            <a:r>
              <a:rPr lang="en-GB" sz="1800" dirty="0">
                <a:latin typeface="Arial" panose="020B0604020202020204" pitchFamily="34" charset="0"/>
              </a:rPr>
              <a:t>2.2 </a:t>
            </a:r>
            <a:r>
              <a:rPr lang="en-GB" sz="1800" i="0" u="none" strike="noStrike" dirty="0">
                <a:solidFill>
                  <a:srgbClr val="000000"/>
                </a:solidFill>
                <a:effectLst/>
                <a:latin typeface="Arial" panose="020B0604020202020204" pitchFamily="34" charset="0"/>
              </a:rPr>
              <a:t>What do you not like about Vaulting?</a:t>
            </a:r>
          </a:p>
          <a:p>
            <a:pPr marL="270000" lvl="1" indent="0">
              <a:buNone/>
            </a:pPr>
            <a:endParaRPr lang="en-GB" sz="1800" i="0" u="none" strike="noStrike" dirty="0">
              <a:solidFill>
                <a:srgbClr val="000000"/>
              </a:solidFill>
              <a:effectLst/>
              <a:latin typeface="Arial" panose="020B0604020202020204" pitchFamily="34" charset="0"/>
            </a:endParaRPr>
          </a:p>
          <a:p>
            <a:pPr marL="270000" lvl="1" indent="0">
              <a:buNone/>
            </a:pPr>
            <a:r>
              <a:rPr lang="en-GB" sz="1800" dirty="0">
                <a:latin typeface="Arial" panose="020B0604020202020204" pitchFamily="34" charset="0"/>
              </a:rPr>
              <a:t>3.1 How much do you like a vaulting competition </a:t>
            </a:r>
          </a:p>
          <a:p>
            <a:pPr marL="270000" lvl="1" indent="0">
              <a:buNone/>
            </a:pPr>
            <a:r>
              <a:rPr lang="en-GB" sz="1800" dirty="0">
                <a:latin typeface="Arial" panose="020B0604020202020204" pitchFamily="34" charset="0"/>
              </a:rPr>
              <a:t>	Individual, Pas De Deux, Squad, Nation Team – rate each one from 0 – 10</a:t>
            </a:r>
          </a:p>
          <a:p>
            <a:pPr marL="270000" lvl="1" indent="0">
              <a:buNone/>
            </a:pPr>
            <a:r>
              <a:rPr lang="en-GB" sz="1800" dirty="0">
                <a:latin typeface="Arial" panose="020B0604020202020204" pitchFamily="34" charset="0"/>
              </a:rPr>
              <a:t>3.2 Short explanation why</a:t>
            </a:r>
          </a:p>
          <a:p>
            <a:pPr marL="270000" lvl="1" indent="0">
              <a:buNone/>
            </a:pPr>
            <a:endParaRPr lang="en-GB" dirty="0"/>
          </a:p>
        </p:txBody>
      </p:sp>
      <p:sp>
        <p:nvSpPr>
          <p:cNvPr id="3" name="Title 2">
            <a:extLst>
              <a:ext uri="{FF2B5EF4-FFF2-40B4-BE49-F238E27FC236}">
                <a16:creationId xmlns:a16="http://schemas.microsoft.com/office/drawing/2014/main" id="{64F743CE-5493-C468-2293-A57820977A32}"/>
              </a:ext>
            </a:extLst>
          </p:cNvPr>
          <p:cNvSpPr>
            <a:spLocks noGrp="1"/>
          </p:cNvSpPr>
          <p:nvPr>
            <p:ph type="title"/>
          </p:nvPr>
        </p:nvSpPr>
        <p:spPr/>
        <p:txBody>
          <a:bodyPr/>
          <a:lstStyle/>
          <a:p>
            <a:r>
              <a:rPr lang="en-SK" dirty="0"/>
              <a:t>SURVEY IN NUMBERS</a:t>
            </a:r>
            <a:endParaRPr lang="en-GB" dirty="0"/>
          </a:p>
        </p:txBody>
      </p:sp>
    </p:spTree>
    <p:extLst>
      <p:ext uri="{BB962C8B-B14F-4D97-AF65-F5344CB8AC3E}">
        <p14:creationId xmlns:p14="http://schemas.microsoft.com/office/powerpoint/2010/main" val="4168092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D525C3-091E-BC3E-AC00-C480882C26B7}"/>
              </a:ext>
            </a:extLst>
          </p:cNvPr>
          <p:cNvSpPr>
            <a:spLocks noGrp="1"/>
          </p:cNvSpPr>
          <p:nvPr>
            <p:ph type="body" sz="quarter" idx="11"/>
          </p:nvPr>
        </p:nvSpPr>
        <p:spPr>
          <a:xfrm>
            <a:off x="440047" y="945220"/>
            <a:ext cx="8387999" cy="3467954"/>
          </a:xfrm>
        </p:spPr>
        <p:txBody>
          <a:bodyPr/>
          <a:lstStyle/>
          <a:p>
            <a:r>
              <a:rPr lang="en-GB" b="1" dirty="0"/>
              <a:t>Survey contained 9 questions:</a:t>
            </a:r>
          </a:p>
          <a:p>
            <a:pPr marL="270000" lvl="1" indent="0">
              <a:buNone/>
            </a:pPr>
            <a:r>
              <a:rPr lang="en-GB" sz="1800" dirty="0">
                <a:latin typeface="Arial" panose="020B0604020202020204" pitchFamily="34" charset="0"/>
              </a:rPr>
              <a:t>4</a:t>
            </a:r>
            <a:r>
              <a:rPr lang="en-GB" sz="1800" i="0" u="none" strike="noStrike" dirty="0">
                <a:solidFill>
                  <a:srgbClr val="000000"/>
                </a:solidFill>
                <a:effectLst/>
                <a:latin typeface="Arial" panose="020B0604020202020204" pitchFamily="34" charset="0"/>
              </a:rPr>
              <a:t>.1 Please rate the different tests.</a:t>
            </a:r>
          </a:p>
          <a:p>
            <a:pPr marL="270000" lvl="1" indent="0">
              <a:buNone/>
            </a:pPr>
            <a:r>
              <a:rPr lang="en-GB" sz="1800" dirty="0">
                <a:latin typeface="Arial" panose="020B0604020202020204" pitchFamily="34" charset="0"/>
              </a:rPr>
              <a:t>Compulsory, Free Test, Technical Test – rate each one from 0 – 10</a:t>
            </a:r>
          </a:p>
          <a:p>
            <a:pPr marL="270000" lvl="1" indent="0">
              <a:buNone/>
            </a:pPr>
            <a:r>
              <a:rPr lang="en-GB" sz="1800" dirty="0">
                <a:latin typeface="Arial" panose="020B0604020202020204" pitchFamily="34" charset="0"/>
              </a:rPr>
              <a:t>4</a:t>
            </a:r>
            <a:r>
              <a:rPr lang="en-GB" sz="1800" i="0" u="none" strike="noStrike" dirty="0">
                <a:solidFill>
                  <a:srgbClr val="000000"/>
                </a:solidFill>
                <a:effectLst/>
                <a:latin typeface="Arial" panose="020B0604020202020204" pitchFamily="34" charset="0"/>
              </a:rPr>
              <a:t>.2 Short explanation why</a:t>
            </a:r>
          </a:p>
          <a:p>
            <a:pPr marL="270000" lvl="1" indent="0">
              <a:buNone/>
            </a:pPr>
            <a:endParaRPr lang="en-GB" sz="1800" i="0" u="none" strike="noStrike" dirty="0">
              <a:solidFill>
                <a:srgbClr val="000000"/>
              </a:solidFill>
              <a:effectLst/>
              <a:latin typeface="Arial" panose="020B0604020202020204" pitchFamily="34" charset="0"/>
            </a:endParaRPr>
          </a:p>
          <a:p>
            <a:pPr marL="270000" lvl="1" indent="0">
              <a:buNone/>
            </a:pPr>
            <a:r>
              <a:rPr lang="en-GB" sz="1800" dirty="0">
                <a:latin typeface="Arial" panose="020B0604020202020204" pitchFamily="34" charset="0"/>
              </a:rPr>
              <a:t>5. </a:t>
            </a:r>
            <a:r>
              <a:rPr lang="en-GB" sz="1800" i="0" u="none" strike="noStrike" dirty="0">
                <a:solidFill>
                  <a:srgbClr val="202124"/>
                </a:solidFill>
                <a:effectLst/>
                <a:latin typeface="Arial" panose="020B0604020202020204" pitchFamily="34" charset="0"/>
                <a:cs typeface="Arial" panose="020B0604020202020204" pitchFamily="34" charset="0"/>
              </a:rPr>
              <a:t>What main problems do you face in vaulting?</a:t>
            </a:r>
          </a:p>
          <a:p>
            <a:pPr marL="270000" lvl="1" indent="0">
              <a:buNone/>
            </a:pPr>
            <a:endParaRPr lang="en-GB" sz="1800" i="0" u="none" strike="noStrike" dirty="0">
              <a:solidFill>
                <a:srgbClr val="000000"/>
              </a:solidFill>
              <a:effectLst/>
              <a:latin typeface="Arial" panose="020B0604020202020204" pitchFamily="34" charset="0"/>
            </a:endParaRPr>
          </a:p>
          <a:p>
            <a:pPr marL="270000" lvl="1" indent="0">
              <a:buNone/>
            </a:pPr>
            <a:r>
              <a:rPr lang="en-GB" sz="1800" dirty="0">
                <a:latin typeface="Arial" panose="020B0604020202020204" pitchFamily="34" charset="0"/>
                <a:cs typeface="Arial" panose="020B0604020202020204" pitchFamily="34" charset="0"/>
              </a:rPr>
              <a:t>6. </a:t>
            </a:r>
            <a:r>
              <a:rPr lang="en-GB" sz="1800" i="0" u="none" strike="noStrike" dirty="0">
                <a:solidFill>
                  <a:srgbClr val="202124"/>
                </a:solidFill>
                <a:effectLst/>
                <a:latin typeface="Arial" panose="020B0604020202020204" pitchFamily="34" charset="0"/>
                <a:cs typeface="Arial" panose="020B0604020202020204" pitchFamily="34" charset="0"/>
              </a:rPr>
              <a:t>What do you think could be improved/changed in the Individual/Pas de Deux/Squads/Teams competition?</a:t>
            </a:r>
          </a:p>
          <a:p>
            <a:pPr marL="270000" lvl="1" indent="0">
              <a:buNone/>
            </a:pPr>
            <a:endParaRPr lang="en-GB" sz="1800" i="0" u="none" strike="noStrike" dirty="0">
              <a:solidFill>
                <a:srgbClr val="202124"/>
              </a:solidFill>
              <a:effectLst/>
              <a:latin typeface="Arial" panose="020B0604020202020204" pitchFamily="34" charset="0"/>
              <a:cs typeface="Arial" panose="020B0604020202020204" pitchFamily="34" charset="0"/>
            </a:endParaRPr>
          </a:p>
          <a:p>
            <a:pPr marL="270000" lvl="1" indent="0">
              <a:buNone/>
            </a:pPr>
            <a:r>
              <a:rPr lang="en-GB" sz="1800" dirty="0">
                <a:latin typeface="Arial" panose="020B0604020202020204" pitchFamily="34" charset="0"/>
                <a:cs typeface="Arial" panose="020B0604020202020204" pitchFamily="34" charset="0"/>
              </a:rPr>
              <a:t>7. </a:t>
            </a:r>
            <a:r>
              <a:rPr lang="en-GB" sz="1800" i="0" u="none" strike="noStrike" dirty="0">
                <a:solidFill>
                  <a:srgbClr val="202124"/>
                </a:solidFill>
                <a:effectLst/>
                <a:latin typeface="Arial" panose="020B0604020202020204" pitchFamily="34" charset="0"/>
                <a:cs typeface="Arial" panose="020B0604020202020204" pitchFamily="34" charset="0"/>
              </a:rPr>
              <a:t>What changes would you like to see in the next 5-10 years in the sport?</a:t>
            </a:r>
            <a:endParaRPr lang="en-GB" sz="1800" dirty="0">
              <a:latin typeface="Arial" panose="020B0604020202020204" pitchFamily="34" charset="0"/>
              <a:cs typeface="Arial" panose="020B0604020202020204" pitchFamily="34" charset="0"/>
            </a:endParaRPr>
          </a:p>
          <a:p>
            <a:pPr marL="270000" lvl="1" indent="0">
              <a:buNone/>
            </a:pPr>
            <a:endParaRPr lang="en-GB" dirty="0">
              <a:latin typeface="Arial" panose="020B0604020202020204" pitchFamily="34" charset="0"/>
            </a:endParaRPr>
          </a:p>
          <a:p>
            <a:pPr marL="270000" lvl="1" indent="0">
              <a:buNone/>
            </a:pPr>
            <a:endParaRPr lang="en-GB" dirty="0"/>
          </a:p>
        </p:txBody>
      </p:sp>
      <p:sp>
        <p:nvSpPr>
          <p:cNvPr id="3" name="Title 2">
            <a:extLst>
              <a:ext uri="{FF2B5EF4-FFF2-40B4-BE49-F238E27FC236}">
                <a16:creationId xmlns:a16="http://schemas.microsoft.com/office/drawing/2014/main" id="{64F743CE-5493-C468-2293-A57820977A32}"/>
              </a:ext>
            </a:extLst>
          </p:cNvPr>
          <p:cNvSpPr>
            <a:spLocks noGrp="1"/>
          </p:cNvSpPr>
          <p:nvPr>
            <p:ph type="title"/>
          </p:nvPr>
        </p:nvSpPr>
        <p:spPr/>
        <p:txBody>
          <a:bodyPr/>
          <a:lstStyle/>
          <a:p>
            <a:r>
              <a:rPr lang="en-SK" dirty="0"/>
              <a:t>SURVEY IN NUMBERS</a:t>
            </a:r>
            <a:endParaRPr lang="en-GB" dirty="0"/>
          </a:p>
        </p:txBody>
      </p:sp>
    </p:spTree>
    <p:extLst>
      <p:ext uri="{BB962C8B-B14F-4D97-AF65-F5344CB8AC3E}">
        <p14:creationId xmlns:p14="http://schemas.microsoft.com/office/powerpoint/2010/main" val="415117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D525C3-091E-BC3E-AC00-C480882C26B7}"/>
              </a:ext>
            </a:extLst>
          </p:cNvPr>
          <p:cNvSpPr>
            <a:spLocks noGrp="1"/>
          </p:cNvSpPr>
          <p:nvPr>
            <p:ph type="body" sz="quarter" idx="11"/>
          </p:nvPr>
        </p:nvSpPr>
        <p:spPr>
          <a:xfrm>
            <a:off x="259587" y="1122201"/>
            <a:ext cx="8387999" cy="3467954"/>
          </a:xfrm>
        </p:spPr>
        <p:txBody>
          <a:bodyPr/>
          <a:lstStyle/>
          <a:p>
            <a:pPr marL="270000" lvl="1" indent="0">
              <a:buNone/>
            </a:pPr>
            <a:r>
              <a:rPr lang="en-GB" sz="1800" dirty="0">
                <a:latin typeface="Arial" panose="020B0604020202020204" pitchFamily="34" charset="0"/>
                <a:cs typeface="Arial" panose="020B0604020202020204" pitchFamily="34" charset="0"/>
              </a:rPr>
              <a:t>8.</a:t>
            </a:r>
            <a:r>
              <a:rPr lang="en-GB" sz="1800" i="0" u="none" strike="noStrike" dirty="0">
                <a:solidFill>
                  <a:srgbClr val="000000"/>
                </a:solidFill>
                <a:effectLst/>
                <a:latin typeface="Arial" panose="020B0604020202020204" pitchFamily="34" charset="0"/>
                <a:cs typeface="Arial" panose="020B0604020202020204" pitchFamily="34" charset="0"/>
              </a:rPr>
              <a:t> </a:t>
            </a:r>
            <a:r>
              <a:rPr lang="en-GB" sz="1800" i="0" u="none" strike="noStrike" dirty="0">
                <a:solidFill>
                  <a:srgbClr val="202124"/>
                </a:solidFill>
                <a:effectLst/>
                <a:latin typeface="Arial" panose="020B0604020202020204" pitchFamily="34" charset="0"/>
                <a:cs typeface="Arial" panose="020B0604020202020204" pitchFamily="34" charset="0"/>
              </a:rPr>
              <a:t>What do you think we can do to promote our sport better?</a:t>
            </a:r>
          </a:p>
          <a:p>
            <a:pPr marL="270000" lvl="1" indent="0">
              <a:buNone/>
            </a:pPr>
            <a:endParaRPr lang="en-GB" sz="1800" dirty="0">
              <a:solidFill>
                <a:srgbClr val="202124"/>
              </a:solidFill>
              <a:latin typeface="Arial" panose="020B0604020202020204" pitchFamily="34" charset="0"/>
              <a:cs typeface="Arial" panose="020B0604020202020204" pitchFamily="34" charset="0"/>
            </a:endParaRPr>
          </a:p>
          <a:p>
            <a:pPr marL="270000" lvl="1" indent="0">
              <a:buNone/>
            </a:pPr>
            <a:r>
              <a:rPr lang="en-GB" sz="1800" dirty="0">
                <a:latin typeface="Arial" panose="020B0604020202020204" pitchFamily="34" charset="0"/>
                <a:cs typeface="Arial" panose="020B0604020202020204" pitchFamily="34" charset="0"/>
              </a:rPr>
              <a:t>9.</a:t>
            </a:r>
            <a:r>
              <a:rPr lang="en-GB" sz="1800" i="0" u="none" strike="noStrike" dirty="0">
                <a:solidFill>
                  <a:srgbClr val="000000"/>
                </a:solidFill>
                <a:effectLst/>
                <a:latin typeface="Arial" panose="020B0604020202020204" pitchFamily="34" charset="0"/>
                <a:cs typeface="Arial" panose="020B0604020202020204" pitchFamily="34" charset="0"/>
              </a:rPr>
              <a:t> </a:t>
            </a:r>
            <a:r>
              <a:rPr lang="en-GB" sz="1800" i="0" u="none" strike="noStrike" dirty="0">
                <a:solidFill>
                  <a:srgbClr val="202124"/>
                </a:solidFill>
                <a:effectLst/>
                <a:latin typeface="Arial" panose="020B0604020202020204" pitchFamily="34" charset="0"/>
                <a:cs typeface="Arial" panose="020B0604020202020204" pitchFamily="34" charset="0"/>
              </a:rPr>
              <a:t>What should be prioritized by the FEI Vaulting Technical Committee, and why do you feel this is important?</a:t>
            </a:r>
            <a:endParaRPr lang="en-GB" sz="1800" i="0" u="none" strike="noStrike" dirty="0">
              <a:solidFill>
                <a:srgbClr val="000000"/>
              </a:solidFill>
              <a:effectLst/>
              <a:latin typeface="Arial" panose="020B0604020202020204" pitchFamily="34" charset="0"/>
              <a:cs typeface="Arial" panose="020B0604020202020204" pitchFamily="34" charset="0"/>
            </a:endParaRPr>
          </a:p>
          <a:p>
            <a:pPr marL="270000" lvl="1" indent="0">
              <a:buNone/>
            </a:pPr>
            <a:endParaRPr lang="en-GB" dirty="0"/>
          </a:p>
        </p:txBody>
      </p:sp>
      <p:sp>
        <p:nvSpPr>
          <p:cNvPr id="3" name="Title 2">
            <a:extLst>
              <a:ext uri="{FF2B5EF4-FFF2-40B4-BE49-F238E27FC236}">
                <a16:creationId xmlns:a16="http://schemas.microsoft.com/office/drawing/2014/main" id="{64F743CE-5493-C468-2293-A57820977A32}"/>
              </a:ext>
            </a:extLst>
          </p:cNvPr>
          <p:cNvSpPr>
            <a:spLocks noGrp="1"/>
          </p:cNvSpPr>
          <p:nvPr>
            <p:ph type="title"/>
          </p:nvPr>
        </p:nvSpPr>
        <p:spPr/>
        <p:txBody>
          <a:bodyPr/>
          <a:lstStyle/>
          <a:p>
            <a:r>
              <a:rPr lang="en-SK" dirty="0"/>
              <a:t>SURVEY IN NUMBERS</a:t>
            </a:r>
            <a:endParaRPr lang="en-GB" dirty="0"/>
          </a:p>
        </p:txBody>
      </p:sp>
    </p:spTree>
    <p:extLst>
      <p:ext uri="{BB962C8B-B14F-4D97-AF65-F5344CB8AC3E}">
        <p14:creationId xmlns:p14="http://schemas.microsoft.com/office/powerpoint/2010/main" val="260454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D525C3-091E-BC3E-AC00-C480882C26B7}"/>
              </a:ext>
            </a:extLst>
          </p:cNvPr>
          <p:cNvSpPr>
            <a:spLocks noGrp="1"/>
          </p:cNvSpPr>
          <p:nvPr>
            <p:ph type="body" sz="quarter" idx="11"/>
          </p:nvPr>
        </p:nvSpPr>
        <p:spPr/>
        <p:txBody>
          <a:bodyPr/>
          <a:lstStyle/>
          <a:p>
            <a:r>
              <a:rPr lang="en-GB" b="1" dirty="0"/>
              <a:t>Methodology:</a:t>
            </a:r>
          </a:p>
          <a:p>
            <a:r>
              <a:rPr lang="en-GB" dirty="0"/>
              <a:t>The Survey was a mixture of question with ratings and open questions</a:t>
            </a:r>
          </a:p>
          <a:p>
            <a:endParaRPr lang="en-GB" dirty="0"/>
          </a:p>
          <a:p>
            <a:pPr lvl="1"/>
            <a:r>
              <a:rPr lang="en-GB" dirty="0"/>
              <a:t>The questions with rating were evaluated based on mathematical methods</a:t>
            </a:r>
          </a:p>
          <a:p>
            <a:pPr lvl="1"/>
            <a:r>
              <a:rPr lang="en-GB" dirty="0"/>
              <a:t>At the open questions we have identified the most mentioned areas of the  feedback and numbered them to get a ranking</a:t>
            </a:r>
          </a:p>
          <a:p>
            <a:endParaRPr lang="en-GB" dirty="0"/>
          </a:p>
        </p:txBody>
      </p:sp>
      <p:sp>
        <p:nvSpPr>
          <p:cNvPr id="3" name="Title 2">
            <a:extLst>
              <a:ext uri="{FF2B5EF4-FFF2-40B4-BE49-F238E27FC236}">
                <a16:creationId xmlns:a16="http://schemas.microsoft.com/office/drawing/2014/main" id="{64F743CE-5493-C468-2293-A57820977A32}"/>
              </a:ext>
            </a:extLst>
          </p:cNvPr>
          <p:cNvSpPr>
            <a:spLocks noGrp="1"/>
          </p:cNvSpPr>
          <p:nvPr>
            <p:ph type="title"/>
          </p:nvPr>
        </p:nvSpPr>
        <p:spPr/>
        <p:txBody>
          <a:bodyPr/>
          <a:lstStyle/>
          <a:p>
            <a:r>
              <a:rPr lang="en-SK" dirty="0"/>
              <a:t>SURVEY IN NUMBERS</a:t>
            </a:r>
            <a:endParaRPr lang="en-GB" dirty="0"/>
          </a:p>
        </p:txBody>
      </p:sp>
    </p:spTree>
    <p:extLst>
      <p:ext uri="{BB962C8B-B14F-4D97-AF65-F5344CB8AC3E}">
        <p14:creationId xmlns:p14="http://schemas.microsoft.com/office/powerpoint/2010/main" val="10235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84530-DC3F-D6D8-C72F-E5C8A1582FDE}"/>
              </a:ext>
            </a:extLst>
          </p:cNvPr>
          <p:cNvSpPr>
            <a:spLocks noGrp="1"/>
          </p:cNvSpPr>
          <p:nvPr>
            <p:ph type="title"/>
          </p:nvPr>
        </p:nvSpPr>
        <p:spPr/>
        <p:txBody>
          <a:bodyPr/>
          <a:lstStyle/>
          <a:p>
            <a:r>
              <a:rPr lang="en-SK" dirty="0"/>
              <a:t>1.1 What region are you from?</a:t>
            </a:r>
            <a:endParaRPr lang="en-GB" dirty="0"/>
          </a:p>
        </p:txBody>
      </p:sp>
      <p:graphicFrame>
        <p:nvGraphicFramePr>
          <p:cNvPr id="4" name="Chart 3">
            <a:extLst>
              <a:ext uri="{FF2B5EF4-FFF2-40B4-BE49-F238E27FC236}">
                <a16:creationId xmlns:a16="http://schemas.microsoft.com/office/drawing/2014/main" id="{4CC19DD9-0CE5-3F26-746F-77C2593C40B8}"/>
              </a:ext>
            </a:extLst>
          </p:cNvPr>
          <p:cNvGraphicFramePr/>
          <p:nvPr>
            <p:extLst>
              <p:ext uri="{D42A27DB-BD31-4B8C-83A1-F6EECF244321}">
                <p14:modId xmlns:p14="http://schemas.microsoft.com/office/powerpoint/2010/main" val="691301422"/>
              </p:ext>
            </p:extLst>
          </p:nvPr>
        </p:nvGraphicFramePr>
        <p:xfrm>
          <a:off x="3020604" y="1261418"/>
          <a:ext cx="5979558" cy="388208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
            <a:extLst>
              <a:ext uri="{FF2B5EF4-FFF2-40B4-BE49-F238E27FC236}">
                <a16:creationId xmlns:a16="http://schemas.microsoft.com/office/drawing/2014/main" id="{A28D279B-A598-B8C3-B588-CADA7585F722}"/>
              </a:ext>
            </a:extLst>
          </p:cNvPr>
          <p:cNvSpPr>
            <a:spLocks noGrp="1"/>
          </p:cNvSpPr>
          <p:nvPr>
            <p:ph type="body" sz="quarter" idx="11"/>
          </p:nvPr>
        </p:nvSpPr>
        <p:spPr>
          <a:xfrm>
            <a:off x="251830" y="877136"/>
            <a:ext cx="5799649" cy="722287"/>
          </a:xfrm>
        </p:spPr>
        <p:txBody>
          <a:bodyPr/>
          <a:lstStyle/>
          <a:p>
            <a:r>
              <a:rPr lang="en-GB" dirty="0"/>
              <a:t>165 surveys filled in (until 1</a:t>
            </a:r>
            <a:r>
              <a:rPr lang="en-GB" baseline="30000" dirty="0"/>
              <a:t>st</a:t>
            </a:r>
            <a:r>
              <a:rPr lang="en-GB" dirty="0"/>
              <a:t>  February, 2023)</a:t>
            </a:r>
          </a:p>
          <a:p>
            <a:pPr lvl="1"/>
            <a:r>
              <a:rPr lang="en-GB" dirty="0"/>
              <a:t>96 Europe</a:t>
            </a:r>
          </a:p>
          <a:p>
            <a:pPr lvl="1"/>
            <a:r>
              <a:rPr lang="en-GB" dirty="0"/>
              <a:t>69 Outside Europe </a:t>
            </a:r>
          </a:p>
        </p:txBody>
      </p:sp>
    </p:spTree>
    <p:extLst>
      <p:ext uri="{BB962C8B-B14F-4D97-AF65-F5344CB8AC3E}">
        <p14:creationId xmlns:p14="http://schemas.microsoft.com/office/powerpoint/2010/main" val="2568451187"/>
      </p:ext>
    </p:extLst>
  </p:cSld>
  <p:clrMapOvr>
    <a:masterClrMapping/>
  </p:clrMapOvr>
</p:sld>
</file>

<file path=ppt/theme/theme1.xml><?xml version="1.0" encoding="utf-8"?>
<a:theme xmlns:a="http://schemas.openxmlformats.org/drawingml/2006/main" name="Vaulting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I_Vaulting_PPT_Template.pptx" id="{464F76AE-6B6E-420A-B5B0-BD7F3F4F3E2C}" vid="{FC0868B8-7FB0-4EED-84F2-9598116D79D9}"/>
    </a:ext>
  </a:extLst>
</a:theme>
</file>

<file path=ppt/theme/theme2.xml><?xml version="1.0" encoding="utf-8"?>
<a:theme xmlns:a="http://schemas.openxmlformats.org/drawingml/2006/main" name="2 Vaulting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I_Vaulting_PPT_Template.pptx" id="{464F76AE-6B6E-420A-B5B0-BD7F3F4F3E2C}" vid="{87BCF94C-60F4-4F4F-93E7-3FB880720F65}"/>
    </a:ext>
  </a:extLst>
</a:theme>
</file>

<file path=ppt/theme/theme3.xml><?xml version="1.0" encoding="utf-8"?>
<a:theme xmlns:a="http://schemas.openxmlformats.org/drawingml/2006/main" name="1_Jumping Divide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I_Vaulting_PPT_Template.pptx" id="{464F76AE-6B6E-420A-B5B0-BD7F3F4F3E2C}" vid="{C480E9EB-C947-4139-948E-D62A5E937FE8}"/>
    </a:ext>
  </a:extLst>
</a:theme>
</file>

<file path=ppt/theme/theme4.xml><?xml version="1.0" encoding="utf-8"?>
<a:theme xmlns:a="http://schemas.openxmlformats.org/drawingml/2006/main" name="Vaulting Divide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I_Vaulting_PPT_Template.pptx" id="{464F76AE-6B6E-420A-B5B0-BD7F3F4F3E2C}" vid="{536C055F-E43F-465F-8865-F77DA7E8780A}"/>
    </a:ext>
  </a:extLst>
</a:theme>
</file>

<file path=ppt/theme/theme5.xml><?xml version="1.0" encoding="utf-8"?>
<a:theme xmlns:a="http://schemas.openxmlformats.org/drawingml/2006/main" name="FEI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I_Vaulting_PPT_Template.pptx" id="{464F76AE-6B6E-420A-B5B0-BD7F3F4F3E2C}" vid="{215B1845-E78D-4CD7-9B78-AB2C09032B49}"/>
    </a:ext>
  </a:extLst>
</a:theme>
</file>

<file path=ppt/theme/theme6.xml><?xml version="1.0" encoding="utf-8"?>
<a:theme xmlns:a="http://schemas.openxmlformats.org/drawingml/2006/main" name="FEI Divide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I_Vaulting_PPT_Template.pptx" id="{464F76AE-6B6E-420A-B5B0-BD7F3F4F3E2C}" vid="{47B23C7B-244F-4713-8024-623CFBF47091}"/>
    </a:ext>
  </a:extLst>
</a:theme>
</file>

<file path=ppt/theme/theme7.xml><?xml version="1.0" encoding="utf-8"?>
<a:theme xmlns:a="http://schemas.openxmlformats.org/drawingml/2006/main" name="Vaulting 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I_Vaulting_PPT_Template.pptx" id="{464F76AE-6B6E-420A-B5B0-BD7F3F4F3E2C}" vid="{67B70BA0-1BA8-40BA-AE2E-72418DF2FAE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Vaulting Title Page</Template>
  <TotalTime>13728</TotalTime>
  <Words>3202</Words>
  <Application>Microsoft Office PowerPoint</Application>
  <PresentationFormat>On-screen Show (16:9)</PresentationFormat>
  <Paragraphs>240</Paragraphs>
  <Slides>35</Slides>
  <Notes>32</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35</vt:i4>
      </vt:variant>
    </vt:vector>
  </HeadingPairs>
  <TitlesOfParts>
    <vt:vector size="52" baseType="lpstr">
      <vt:lpstr>Arial</vt:lpstr>
      <vt:lpstr>Calibri</vt:lpstr>
      <vt:lpstr>Gotham Book</vt:lpstr>
      <vt:lpstr>Gotham Bold</vt:lpstr>
      <vt:lpstr>Wingdings</vt:lpstr>
      <vt:lpstr>FEI Bold</vt:lpstr>
      <vt:lpstr>FEI Bold</vt:lpstr>
      <vt:lpstr>FEI</vt:lpstr>
      <vt:lpstr>FEI light</vt:lpstr>
      <vt:lpstr>Vaulting Title Page</vt:lpstr>
      <vt:lpstr>2 Vaulting Title Page</vt:lpstr>
      <vt:lpstr>1_Jumping Divider Slides</vt:lpstr>
      <vt:lpstr>Vaulting Divider Slides</vt:lpstr>
      <vt:lpstr>FEI Title Page</vt:lpstr>
      <vt:lpstr>FEI Divider Slides</vt:lpstr>
      <vt:lpstr>Vaulting Custom Design</vt:lpstr>
      <vt:lpstr>Document</vt:lpstr>
      <vt:lpstr>FEI VAULTING FORUM FEBRUARY 3, 2023</vt:lpstr>
      <vt:lpstr>AGENDA</vt:lpstr>
      <vt:lpstr>PURPOSE OF THE SESSION</vt:lpstr>
      <vt:lpstr>SURVEY IN NUMBERS</vt:lpstr>
      <vt:lpstr>SURVEY IN NUMBERS</vt:lpstr>
      <vt:lpstr>SURVEY IN NUMBERS</vt:lpstr>
      <vt:lpstr>SURVEY IN NUMBERS</vt:lpstr>
      <vt:lpstr>SURVEY IN NUMBERS</vt:lpstr>
      <vt:lpstr>1.1 What region are you from?</vt:lpstr>
      <vt:lpstr>1.2. What is your role in Vaulting? </vt:lpstr>
      <vt:lpstr>2.1 What is your favourite thing about vaulting?</vt:lpstr>
      <vt:lpstr>2.2. What do you not like about vaulting?</vt:lpstr>
      <vt:lpstr>2.2. What do you not like about vaulting</vt:lpstr>
      <vt:lpstr>2.2. What do you not like about vaulting?</vt:lpstr>
      <vt:lpstr>3. How much do you like Individual, Pas Dedeux, Squad and Nation team competition?</vt:lpstr>
      <vt:lpstr>3. How much do you like Individual, Pas Dedeux, Squad and Nation team competition?</vt:lpstr>
      <vt:lpstr>3. How much do you like Individual, Pas Dedeux, Squad and Nation team competition?</vt:lpstr>
      <vt:lpstr>4. How much do you like compulsory, free test, technical test?</vt:lpstr>
      <vt:lpstr>4. How much do you like Individual, Pas Dedeux, Squad and Nation team competition?</vt:lpstr>
      <vt:lpstr>5. What main problems do you face in vaulting?</vt:lpstr>
      <vt:lpstr>5. What main problems do you face in vaulting?</vt:lpstr>
      <vt:lpstr>5. What main problems do you face in vaulting?</vt:lpstr>
      <vt:lpstr>5. What main problems do you face in vaulting?</vt:lpstr>
      <vt:lpstr>5. What main problems do you face in vaulting?</vt:lpstr>
      <vt:lpstr>6. What do you thing could be improved/changed in the individual/Pas De Deux/Squads/Team competitions?</vt:lpstr>
      <vt:lpstr>6. What do you thing could be improved/changed in the individual/Pas De Deux/Squads/Team competitions?</vt:lpstr>
      <vt:lpstr>6. What do you thing could be improved/changed in the individual/Pas De Deux/Squads/Team competitions?</vt:lpstr>
      <vt:lpstr>7. What changes would you like to see in the next 5 – 10 years in sport?</vt:lpstr>
      <vt:lpstr>8. What do you think we can do to promote our sport better?</vt:lpstr>
      <vt:lpstr>8. What do you think we can do to promote our sport better?</vt:lpstr>
      <vt:lpstr>9. What should be prioritized by the FEI VTC?</vt:lpstr>
      <vt:lpstr>9. What should be prioritized by the FEI VTC?</vt:lpstr>
      <vt:lpstr>9. What should be prioritized by the FEI VTC?</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Pavla Krauspe</dc:creator>
  <cp:lastModifiedBy>Thya Moritz</cp:lastModifiedBy>
  <cp:revision>66</cp:revision>
  <dcterms:created xsi:type="dcterms:W3CDTF">2021-03-23T12:00:57Z</dcterms:created>
  <dcterms:modified xsi:type="dcterms:W3CDTF">2023-02-07T07:49:49Z</dcterms:modified>
</cp:coreProperties>
</file>